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64" r:id="rId4"/>
    <p:sldId id="263" r:id="rId5"/>
    <p:sldId id="258" r:id="rId6"/>
    <p:sldId id="259" r:id="rId7"/>
    <p:sldId id="261" r:id="rId8"/>
    <p:sldId id="262" r:id="rId9"/>
    <p:sldId id="265" r:id="rId10"/>
    <p:sldId id="266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66EA"/>
    <a:srgbClr val="1E6DE1"/>
    <a:srgbClr val="0F66E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897"/>
    <p:restoredTop sz="94617"/>
  </p:normalViewPr>
  <p:slideViewPr>
    <p:cSldViewPr snapToGrid="0" snapToObjects="1">
      <p:cViewPr>
        <p:scale>
          <a:sx n="113" d="100"/>
          <a:sy n="113" d="100"/>
        </p:scale>
        <p:origin x="-72" y="9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685746-C1D9-3046-9358-0AA132ABE371}" type="doc">
      <dgm:prSet loTypeId="urn:microsoft.com/office/officeart/2005/8/layout/list1" loCatId="relationship" qsTypeId="urn:microsoft.com/office/officeart/2005/8/quickstyle/simple4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CF77D3DC-59AA-1247-8025-F80C7A6D98B8}">
      <dgm:prSet custT="1"/>
      <dgm:spPr/>
      <dgm:t>
        <a:bodyPr/>
        <a:lstStyle/>
        <a:p>
          <a:pPr rtl="0"/>
          <a:r>
            <a:rPr lang="zh-CN" altLang="en-US" sz="1800" b="1" dirty="0" smtClean="0"/>
            <a:t>图尔应用技术学院</a:t>
          </a:r>
          <a:r>
            <a:rPr lang="zh-CN" altLang="en-US" sz="1800" dirty="0" smtClean="0"/>
            <a:t>（</a:t>
          </a:r>
          <a:r>
            <a:rPr lang="en-US" altLang="zh-CN" sz="1800" dirty="0" smtClean="0"/>
            <a:t>IUT de Tours</a:t>
          </a:r>
          <a:r>
            <a:rPr lang="zh-CN" altLang="en-US" sz="1800" dirty="0" smtClean="0"/>
            <a:t>）</a:t>
          </a:r>
          <a:endParaRPr lang="zh-CN" altLang="en-US" sz="1800" dirty="0"/>
        </a:p>
      </dgm:t>
    </dgm:pt>
    <dgm:pt modelId="{D3106D94-54EF-9F4C-B338-11C90C3AF518}" type="parTrans" cxnId="{17853F79-81BE-B849-A851-52D74B50958C}">
      <dgm:prSet/>
      <dgm:spPr/>
      <dgm:t>
        <a:bodyPr/>
        <a:lstStyle/>
        <a:p>
          <a:endParaRPr lang="zh-CN" altLang="en-US"/>
        </a:p>
      </dgm:t>
    </dgm:pt>
    <dgm:pt modelId="{C84C590E-45A3-4942-A276-57D818A75F49}" type="sibTrans" cxnId="{17853F79-81BE-B849-A851-52D74B50958C}">
      <dgm:prSet/>
      <dgm:spPr/>
      <dgm:t>
        <a:bodyPr/>
        <a:lstStyle/>
        <a:p>
          <a:endParaRPr lang="zh-CN" altLang="en-US"/>
        </a:p>
      </dgm:t>
    </dgm:pt>
    <dgm:pt modelId="{B972E1A8-977A-D142-A631-0F9502FC7B68}" type="pres">
      <dgm:prSet presAssocID="{EE685746-C1D9-3046-9358-0AA132ABE37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FF8E994-E09D-3B48-97C3-BF7383EB7C52}" type="pres">
      <dgm:prSet presAssocID="{CF77D3DC-59AA-1247-8025-F80C7A6D98B8}" presName="parentLin" presStyleCnt="0"/>
      <dgm:spPr/>
    </dgm:pt>
    <dgm:pt modelId="{181316F6-4B44-F64B-B64B-966F9CD65E52}" type="pres">
      <dgm:prSet presAssocID="{CF77D3DC-59AA-1247-8025-F80C7A6D98B8}" presName="parentLeftMargin" presStyleLbl="node1" presStyleIdx="0" presStyleCnt="1"/>
      <dgm:spPr/>
      <dgm:t>
        <a:bodyPr/>
        <a:lstStyle/>
        <a:p>
          <a:endParaRPr lang="zh-CN" altLang="en-US"/>
        </a:p>
      </dgm:t>
    </dgm:pt>
    <dgm:pt modelId="{22758454-C1E0-A44C-89F0-2C770B3C0976}" type="pres">
      <dgm:prSet presAssocID="{CF77D3DC-59AA-1247-8025-F80C7A6D98B8}" presName="parentText" presStyleLbl="node1" presStyleIdx="0" presStyleCnt="1" custScaleX="12603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021716-F477-BA4F-A480-667F79B5A5F2}" type="pres">
      <dgm:prSet presAssocID="{CF77D3DC-59AA-1247-8025-F80C7A6D98B8}" presName="negativeSpace" presStyleCnt="0"/>
      <dgm:spPr/>
    </dgm:pt>
    <dgm:pt modelId="{EBDE4E14-3980-A740-AAA9-3494007FBFBD}" type="pres">
      <dgm:prSet presAssocID="{CF77D3DC-59AA-1247-8025-F80C7A6D98B8}" presName="childText" presStyleLbl="conFgAcc1" presStyleIdx="0" presStyleCnt="1" custLinFactNeighborX="-1985" custLinFactNeighborY="5342">
        <dgm:presLayoutVars>
          <dgm:bulletEnabled val="1"/>
        </dgm:presLayoutVars>
      </dgm:prSet>
      <dgm:spPr/>
    </dgm:pt>
  </dgm:ptLst>
  <dgm:cxnLst>
    <dgm:cxn modelId="{97B78BEA-96BF-8641-92CE-0A0DDF110CB5}" type="presOf" srcId="{CF77D3DC-59AA-1247-8025-F80C7A6D98B8}" destId="{181316F6-4B44-F64B-B64B-966F9CD65E52}" srcOrd="0" destOrd="0" presId="urn:microsoft.com/office/officeart/2005/8/layout/list1"/>
    <dgm:cxn modelId="{17853F79-81BE-B849-A851-52D74B50958C}" srcId="{EE685746-C1D9-3046-9358-0AA132ABE371}" destId="{CF77D3DC-59AA-1247-8025-F80C7A6D98B8}" srcOrd="0" destOrd="0" parTransId="{D3106D94-54EF-9F4C-B338-11C90C3AF518}" sibTransId="{C84C590E-45A3-4942-A276-57D818A75F49}"/>
    <dgm:cxn modelId="{BFD431AA-E63C-694E-9983-719D5EF938F0}" type="presOf" srcId="{CF77D3DC-59AA-1247-8025-F80C7A6D98B8}" destId="{22758454-C1E0-A44C-89F0-2C770B3C0976}" srcOrd="1" destOrd="0" presId="urn:microsoft.com/office/officeart/2005/8/layout/list1"/>
    <dgm:cxn modelId="{1A66909B-65CA-CC4D-BB5A-94A5BCF722E7}" type="presOf" srcId="{EE685746-C1D9-3046-9358-0AA132ABE371}" destId="{B972E1A8-977A-D142-A631-0F9502FC7B68}" srcOrd="0" destOrd="0" presId="urn:microsoft.com/office/officeart/2005/8/layout/list1"/>
    <dgm:cxn modelId="{180B7A08-E5F4-5643-9FBC-D713D32026B8}" type="presParOf" srcId="{B972E1A8-977A-D142-A631-0F9502FC7B68}" destId="{1FF8E994-E09D-3B48-97C3-BF7383EB7C52}" srcOrd="0" destOrd="0" presId="urn:microsoft.com/office/officeart/2005/8/layout/list1"/>
    <dgm:cxn modelId="{8D406A86-6E51-CC46-98C4-CACF507EB7DB}" type="presParOf" srcId="{1FF8E994-E09D-3B48-97C3-BF7383EB7C52}" destId="{181316F6-4B44-F64B-B64B-966F9CD65E52}" srcOrd="0" destOrd="0" presId="urn:microsoft.com/office/officeart/2005/8/layout/list1"/>
    <dgm:cxn modelId="{B1CEA0C1-4072-8D4B-ADBA-13B22FC67E7E}" type="presParOf" srcId="{1FF8E994-E09D-3B48-97C3-BF7383EB7C52}" destId="{22758454-C1E0-A44C-89F0-2C770B3C0976}" srcOrd="1" destOrd="0" presId="urn:microsoft.com/office/officeart/2005/8/layout/list1"/>
    <dgm:cxn modelId="{83BF7053-68A9-994C-B695-32D2584977D8}" type="presParOf" srcId="{B972E1A8-977A-D142-A631-0F9502FC7B68}" destId="{3D021716-F477-BA4F-A480-667F79B5A5F2}" srcOrd="1" destOrd="0" presId="urn:microsoft.com/office/officeart/2005/8/layout/list1"/>
    <dgm:cxn modelId="{F08CAA0D-EAB9-0A47-819C-59D9461BE102}" type="presParOf" srcId="{B972E1A8-977A-D142-A631-0F9502FC7B68}" destId="{EBDE4E14-3980-A740-AAA9-3494007FBFBD}" srcOrd="2" destOrd="0" presId="urn:microsoft.com/office/officeart/2005/8/layout/list1"/>
  </dgm:cxnLst>
  <dgm:bg/>
  <dgm:whole/>
  <dgm:extLst>
    <a:ext uri="http://schemas.microsoft.com/office/drawing/2008/diagram"/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241DB6F-332C-8444-876B-CC5EBA2CFC81}" type="doc">
      <dgm:prSet loTypeId="urn:microsoft.com/office/officeart/2005/8/layout/list1" loCatId="relationship" qsTypeId="urn:microsoft.com/office/officeart/2005/8/quickstyle/simple5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7E093192-E65E-A94E-B962-2692C938CB4A}">
      <dgm:prSet custT="1"/>
      <dgm:spPr/>
      <dgm:t>
        <a:bodyPr/>
        <a:lstStyle/>
        <a:p>
          <a:pPr rtl="0"/>
          <a:r>
            <a:rPr kumimoji="1" lang="zh-CN" altLang="en-US" sz="1800" dirty="0" smtClean="0"/>
            <a:t>图尔大学</a:t>
          </a:r>
          <a:endParaRPr lang="zh-CN" altLang="en-US" sz="1800" dirty="0"/>
        </a:p>
      </dgm:t>
    </dgm:pt>
    <dgm:pt modelId="{19DA99A2-3831-A841-9186-BC309D01C203}" type="parTrans" cxnId="{7940DDD9-4DBB-4545-88EE-926AA2EA676D}">
      <dgm:prSet/>
      <dgm:spPr/>
      <dgm:t>
        <a:bodyPr/>
        <a:lstStyle/>
        <a:p>
          <a:endParaRPr lang="zh-CN" altLang="en-US"/>
        </a:p>
      </dgm:t>
    </dgm:pt>
    <dgm:pt modelId="{0F5EC10C-1370-1E44-ACD9-193AC8760AE7}" type="sibTrans" cxnId="{7940DDD9-4DBB-4545-88EE-926AA2EA676D}">
      <dgm:prSet/>
      <dgm:spPr/>
      <dgm:t>
        <a:bodyPr/>
        <a:lstStyle/>
        <a:p>
          <a:endParaRPr lang="zh-CN" altLang="en-US"/>
        </a:p>
      </dgm:t>
    </dgm:pt>
    <dgm:pt modelId="{7D40778D-7BD2-1048-97AD-4287D511448A}" type="pres">
      <dgm:prSet presAssocID="{B241DB6F-332C-8444-876B-CC5EBA2CFC8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917AE44-1B18-814F-90CB-594D5CBDA848}" type="pres">
      <dgm:prSet presAssocID="{7E093192-E65E-A94E-B962-2692C938CB4A}" presName="parentLin" presStyleCnt="0"/>
      <dgm:spPr/>
    </dgm:pt>
    <dgm:pt modelId="{1750F8CD-6632-5445-8EF2-194FE1C4150B}" type="pres">
      <dgm:prSet presAssocID="{7E093192-E65E-A94E-B962-2692C938CB4A}" presName="parentLeftMargin" presStyleLbl="node1" presStyleIdx="0" presStyleCnt="1"/>
      <dgm:spPr/>
      <dgm:t>
        <a:bodyPr/>
        <a:lstStyle/>
        <a:p>
          <a:endParaRPr lang="zh-CN" altLang="en-US"/>
        </a:p>
      </dgm:t>
    </dgm:pt>
    <dgm:pt modelId="{F27E0AE6-2B1B-7342-BDA6-5E43C82CFD98}" type="pres">
      <dgm:prSet presAssocID="{7E093192-E65E-A94E-B962-2692C938CB4A}" presName="parentText" presStyleLbl="node1" presStyleIdx="0" presStyleCnt="1" custScaleY="60206" custLinFactNeighborX="-20186" custLinFactNeighborY="-284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282B3CE-0734-9A48-A130-96B5B6EC6566}" type="pres">
      <dgm:prSet presAssocID="{7E093192-E65E-A94E-B962-2692C938CB4A}" presName="negativeSpace" presStyleCnt="0"/>
      <dgm:spPr/>
    </dgm:pt>
    <dgm:pt modelId="{CB5F8B53-CEB0-BA4E-B3A3-B7BA94A4557F}" type="pres">
      <dgm:prSet presAssocID="{7E093192-E65E-A94E-B962-2692C938CB4A}" presName="childText" presStyleLbl="conFgAcc1" presStyleIdx="0" presStyleCnt="1" custLinFactY="6022" custLinFactNeighborX="2742" custLinFactNeighborY="100000">
        <dgm:presLayoutVars>
          <dgm:bulletEnabled val="1"/>
        </dgm:presLayoutVars>
      </dgm:prSet>
      <dgm:spPr/>
    </dgm:pt>
  </dgm:ptLst>
  <dgm:cxnLst>
    <dgm:cxn modelId="{7940DDD9-4DBB-4545-88EE-926AA2EA676D}" srcId="{B241DB6F-332C-8444-876B-CC5EBA2CFC81}" destId="{7E093192-E65E-A94E-B962-2692C938CB4A}" srcOrd="0" destOrd="0" parTransId="{19DA99A2-3831-A841-9186-BC309D01C203}" sibTransId="{0F5EC10C-1370-1E44-ACD9-193AC8760AE7}"/>
    <dgm:cxn modelId="{EC6927BE-B18E-E046-894F-6A527B3890FF}" type="presOf" srcId="{B241DB6F-332C-8444-876B-CC5EBA2CFC81}" destId="{7D40778D-7BD2-1048-97AD-4287D511448A}" srcOrd="0" destOrd="0" presId="urn:microsoft.com/office/officeart/2005/8/layout/list1"/>
    <dgm:cxn modelId="{5CA26BAB-AB52-524E-8670-721F99A468F9}" type="presOf" srcId="{7E093192-E65E-A94E-B962-2692C938CB4A}" destId="{F27E0AE6-2B1B-7342-BDA6-5E43C82CFD98}" srcOrd="1" destOrd="0" presId="urn:microsoft.com/office/officeart/2005/8/layout/list1"/>
    <dgm:cxn modelId="{6C491BA3-3181-5245-B850-7F3A0EAC2DBB}" type="presOf" srcId="{7E093192-E65E-A94E-B962-2692C938CB4A}" destId="{1750F8CD-6632-5445-8EF2-194FE1C4150B}" srcOrd="0" destOrd="0" presId="urn:microsoft.com/office/officeart/2005/8/layout/list1"/>
    <dgm:cxn modelId="{96FD7485-F02A-FF4A-97FC-C4E0A2CEA4DE}" type="presParOf" srcId="{7D40778D-7BD2-1048-97AD-4287D511448A}" destId="{0917AE44-1B18-814F-90CB-594D5CBDA848}" srcOrd="0" destOrd="0" presId="urn:microsoft.com/office/officeart/2005/8/layout/list1"/>
    <dgm:cxn modelId="{4DCFF1B1-91A0-A944-AA53-929808EE95E4}" type="presParOf" srcId="{0917AE44-1B18-814F-90CB-594D5CBDA848}" destId="{1750F8CD-6632-5445-8EF2-194FE1C4150B}" srcOrd="0" destOrd="0" presId="urn:microsoft.com/office/officeart/2005/8/layout/list1"/>
    <dgm:cxn modelId="{ADD84FD1-0463-7144-BB80-340B31B154EE}" type="presParOf" srcId="{0917AE44-1B18-814F-90CB-594D5CBDA848}" destId="{F27E0AE6-2B1B-7342-BDA6-5E43C82CFD98}" srcOrd="1" destOrd="0" presId="urn:microsoft.com/office/officeart/2005/8/layout/list1"/>
    <dgm:cxn modelId="{B4F5FBE5-4B1E-CA4E-8930-84C4E302F50E}" type="presParOf" srcId="{7D40778D-7BD2-1048-97AD-4287D511448A}" destId="{8282B3CE-0734-9A48-A130-96B5B6EC6566}" srcOrd="1" destOrd="0" presId="urn:microsoft.com/office/officeart/2005/8/layout/list1"/>
    <dgm:cxn modelId="{CD653D6B-5D81-414E-BCF9-D41369A9AA42}" type="presParOf" srcId="{7D40778D-7BD2-1048-97AD-4287D511448A}" destId="{CB5F8B53-CEB0-BA4E-B3A3-B7BA94A4557F}" srcOrd="2" destOrd="0" presId="urn:microsoft.com/office/officeart/2005/8/layout/list1"/>
  </dgm:cxnLst>
  <dgm:bg/>
  <dgm:whole/>
  <dgm:extLst>
    <a:ext uri="http://schemas.microsoft.com/office/drawing/2008/diagram"/>
    <a:ext uri="{C62137D5-CB1D-491B-B009-E17868A290BF}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788B493-80B4-4D6F-AE72-8ACB3F9C0A84}" type="datetimeFigureOut">
              <a:rPr lang="zh-CN" altLang="en-US"/>
              <a:pPr>
                <a:defRPr/>
              </a:pPr>
              <a:t>2016-4-29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BDA4CD2-ECC7-4E88-83CB-1A618FD42B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89C97E0-C766-4A29-90DA-A3560640690B}" type="datetimeFigureOut">
              <a:rPr lang="zh-CN" altLang="en-US"/>
              <a:pPr>
                <a:defRPr/>
              </a:pPr>
              <a:t>2016-4-29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二级</a:t>
            </a:r>
          </a:p>
          <a:p>
            <a:pPr lvl="2"/>
            <a:r>
              <a:rPr lang="zh-CN" altLang="en-US" noProof="0" smtClean="0"/>
              <a:t>三级</a:t>
            </a:r>
          </a:p>
          <a:p>
            <a:pPr lvl="3"/>
            <a:r>
              <a:rPr lang="zh-CN" altLang="en-US" noProof="0" smtClean="0"/>
              <a:t>四级</a:t>
            </a:r>
          </a:p>
          <a:p>
            <a:pPr lvl="4"/>
            <a:r>
              <a:rPr lang="zh-CN" altLang="en-US" noProof="0" smtClean="0"/>
              <a:t>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FC683B2-0690-4CAF-8C77-DE348164FA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kumimoji="1" lang="zh-CN" altLang="en-US" smtClean="0"/>
          </a:p>
        </p:txBody>
      </p:sp>
      <p:sp>
        <p:nvSpPr>
          <p:cNvPr id="16387" name="幻灯片编号占位符 5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347926-202D-46C4-99B1-A5A214B9006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kumimoji="1" lang="zh-CN" altLang="en-US" smtClean="0"/>
          </a:p>
        </p:txBody>
      </p:sp>
      <p:sp>
        <p:nvSpPr>
          <p:cNvPr id="18435" name="幻灯片编号占位符 4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DB41144-6BB4-41C2-9F8D-DC36EE9028C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kumimoji="1" lang="zh-CN" altLang="en-US" smtClean="0"/>
          </a:p>
        </p:txBody>
      </p:sp>
      <p:sp>
        <p:nvSpPr>
          <p:cNvPr id="22531" name="幻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49D6D4-BB91-49F2-91A0-0B40BE6783A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kumimoji="1" lang="zh-CN" altLang="en-US" smtClean="0"/>
          </a:p>
        </p:txBody>
      </p:sp>
      <p:sp>
        <p:nvSpPr>
          <p:cNvPr id="28675" name="幻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D790-82D2-4B64-9209-7F673D7F522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7874C-F6EC-4E60-A24C-B980C2FC3DBF}" type="datetime1">
              <a:rPr lang="zh-CN" altLang="en-US"/>
              <a:pPr>
                <a:defRPr/>
              </a:pPr>
              <a:t>2016-4-29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2E2A1-01D6-4E35-ADE1-856D8AA759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ADC6D-4FB9-4A51-857D-8C4AECD1AE8F}" type="datetime1">
              <a:rPr lang="zh-CN" altLang="en-US"/>
              <a:pPr>
                <a:defRPr/>
              </a:pPr>
              <a:t>2016-4-29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5381E-25A5-4FDD-B184-29CC02C0CE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161E6-FAD7-47E4-A26B-BA8F82940C9E}" type="datetime1">
              <a:rPr lang="zh-CN" altLang="en-US"/>
              <a:pPr>
                <a:defRPr/>
              </a:pPr>
              <a:t>2016-4-29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F9AAB-A723-4BC3-8BAE-5EF9E82A87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15A1D-91AE-4A5A-BBEB-DF0549A2F87B}" type="datetime1">
              <a:rPr lang="zh-CN" altLang="en-US"/>
              <a:pPr>
                <a:defRPr/>
              </a:pPr>
              <a:t>2016-4-29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37276-5046-4174-8BEA-CE6885E8D0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3E9A2-5CAD-4589-9D82-074EFC42FEEA}" type="datetime1">
              <a:rPr lang="zh-CN" altLang="en-US"/>
              <a:pPr>
                <a:defRPr/>
              </a:pPr>
              <a:t>2016-4-29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02577-0ED8-453C-93C2-59C2F1A826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2415C-8310-4C19-8D7C-F639162F4076}" type="datetime1">
              <a:rPr lang="zh-CN" altLang="en-US"/>
              <a:pPr>
                <a:defRPr/>
              </a:pPr>
              <a:t>2016-4-29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FAB82-4158-45DE-B18A-845ADEFAFE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3CC94-8FD0-45C7-9ED2-5D5E1D483A57}" type="datetime1">
              <a:rPr lang="zh-CN" altLang="en-US"/>
              <a:pPr>
                <a:defRPr/>
              </a:pPr>
              <a:t>2016-4-29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F1148-2DFA-42A8-B35B-9AFA0C3434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C8A3A-1830-4172-B66E-F1BFC0DF22FC}" type="datetime1">
              <a:rPr lang="zh-CN" altLang="en-US"/>
              <a:pPr>
                <a:defRPr/>
              </a:pPr>
              <a:t>2016-4-29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F14A4-CDFE-4E9C-9719-DB48891BFA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8C21B-EF14-425D-9E23-B515271F122A}" type="datetime1">
              <a:rPr lang="zh-CN" altLang="en-US"/>
              <a:pPr>
                <a:defRPr/>
              </a:pPr>
              <a:t>2016-4-29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7C11E-D892-486C-9E2D-F7128376A9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E0727-B378-4C76-972E-8BA3083C91F7}" type="datetime1">
              <a:rPr lang="zh-CN" altLang="en-US"/>
              <a:pPr>
                <a:defRPr/>
              </a:pPr>
              <a:t>2016-4-29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F63D4-9641-424D-940E-CEA49EDE91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9A623-5242-487A-8943-C3C8E7A3C624}" type="datetime1">
              <a:rPr lang="zh-CN" altLang="en-US"/>
              <a:pPr>
                <a:defRPr/>
              </a:pPr>
              <a:t>2016-4-29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10E9D-E4CE-4ADE-A0F2-06FAEC3397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93445BB-F527-493C-863C-E9A034EF630E}" type="datetime1">
              <a:rPr lang="zh-CN" altLang="en-US"/>
              <a:pPr>
                <a:defRPr/>
              </a:pPr>
              <a:t>2016-4-29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2B178CB-4170-44A0-A467-C641FB7C7D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35063"/>
            <a:ext cx="7815263" cy="572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017963" y="0"/>
            <a:ext cx="2713037" cy="6858000"/>
          </a:xfrm>
          <a:solidFill>
            <a:schemeClr val="accent3">
              <a:alpha val="2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l" eaLnBrk="1" fontAlgn="auto" hangingPunct="1">
              <a:lnSpc>
                <a:spcPct val="220000"/>
              </a:lnSpc>
              <a:spcAft>
                <a:spcPts val="0"/>
              </a:spcAft>
              <a:buFont typeface="Arial"/>
              <a:buNone/>
              <a:defRPr/>
            </a:pPr>
            <a:r>
              <a:rPr kumimoji="1" lang="zh-CN" altLang="en-US" sz="2300" b="1" dirty="0" smtClean="0">
                <a:solidFill>
                  <a:srgbClr val="00206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目录</a:t>
            </a:r>
          </a:p>
          <a:p>
            <a:pPr algn="l" eaLnBrk="1" fontAlgn="auto" hangingPunct="1">
              <a:lnSpc>
                <a:spcPct val="220000"/>
              </a:lnSpc>
              <a:spcAft>
                <a:spcPts val="0"/>
              </a:spcAft>
              <a:buFont typeface="Arial"/>
              <a:buNone/>
              <a:defRPr/>
            </a:pPr>
            <a:r>
              <a:rPr kumimoji="1" lang="zh-CN" altLang="en-US" sz="1900" b="1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学院介绍 </a:t>
            </a:r>
          </a:p>
          <a:p>
            <a:pPr algn="l" eaLnBrk="1" fontAlgn="auto" hangingPunct="1">
              <a:lnSpc>
                <a:spcPct val="220000"/>
              </a:lnSpc>
              <a:spcAft>
                <a:spcPts val="0"/>
              </a:spcAft>
              <a:buFont typeface="Arial"/>
              <a:buNone/>
              <a:defRPr/>
            </a:pPr>
            <a:r>
              <a:rPr kumimoji="1" lang="zh-CN" altLang="en-US" sz="1900" b="1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培养模式</a:t>
            </a:r>
          </a:p>
          <a:p>
            <a:pPr algn="l" eaLnBrk="1" fontAlgn="auto" hangingPunct="1">
              <a:lnSpc>
                <a:spcPct val="220000"/>
              </a:lnSpc>
              <a:spcAft>
                <a:spcPts val="0"/>
              </a:spcAft>
              <a:buFont typeface="Arial"/>
              <a:buNone/>
              <a:defRPr/>
            </a:pPr>
            <a:r>
              <a:rPr kumimoji="1" lang="zh-CN" altLang="en-US" sz="1900" b="1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专业介绍</a:t>
            </a:r>
          </a:p>
          <a:p>
            <a:pPr algn="l" eaLnBrk="1" fontAlgn="auto" hangingPunct="1">
              <a:lnSpc>
                <a:spcPct val="220000"/>
              </a:lnSpc>
              <a:spcAft>
                <a:spcPts val="0"/>
              </a:spcAft>
              <a:buFont typeface="Arial"/>
              <a:buNone/>
              <a:defRPr/>
            </a:pPr>
            <a:r>
              <a:rPr kumimoji="1" lang="zh-CN" altLang="en-US" sz="1900" b="1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师资保障</a:t>
            </a:r>
          </a:p>
          <a:p>
            <a:pPr algn="l" eaLnBrk="1" fontAlgn="auto" hangingPunct="1">
              <a:lnSpc>
                <a:spcPct val="220000"/>
              </a:lnSpc>
              <a:spcAft>
                <a:spcPts val="0"/>
              </a:spcAft>
              <a:buFont typeface="Arial"/>
              <a:buNone/>
              <a:defRPr/>
            </a:pPr>
            <a:r>
              <a:rPr kumimoji="1" lang="zh-CN" altLang="en-US" sz="1900" b="1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国际交流</a:t>
            </a:r>
          </a:p>
          <a:p>
            <a:pPr algn="l" eaLnBrk="1" fontAlgn="auto" hangingPunct="1">
              <a:lnSpc>
                <a:spcPct val="220000"/>
              </a:lnSpc>
              <a:spcAft>
                <a:spcPts val="0"/>
              </a:spcAft>
              <a:buFont typeface="Arial"/>
              <a:buNone/>
              <a:defRPr/>
            </a:pPr>
            <a:r>
              <a:rPr kumimoji="1" lang="zh-CN" altLang="en-US" sz="1900" b="1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热点问题解答</a:t>
            </a:r>
          </a:p>
          <a:p>
            <a:pPr eaLnBrk="1" fontAlgn="auto" hangingPunct="1">
              <a:lnSpc>
                <a:spcPct val="220000"/>
              </a:lnSpc>
              <a:spcAft>
                <a:spcPts val="0"/>
              </a:spcAft>
              <a:buFont typeface="Arial"/>
              <a:buNone/>
              <a:defRPr/>
            </a:pPr>
            <a:endParaRPr kumimoji="1" lang="zh-CN" altLang="en-US" b="1" dirty="0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5FEF0F-5D95-4436-9F3C-D904363F775D}" type="slidenum">
              <a:rPr lang="zh-CN" altLang="en-US"/>
              <a:pPr>
                <a:defRPr/>
              </a:pPr>
              <a:t>1</a:t>
            </a:fld>
            <a:endParaRPr lang="zh-CN" altLang="en-US"/>
          </a:p>
        </p:txBody>
      </p:sp>
      <p:pic>
        <p:nvPicPr>
          <p:cNvPr id="15365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63125" y="474663"/>
            <a:ext cx="1804988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8153388" y="3333145"/>
            <a:ext cx="3877985" cy="230832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algn="ctr">
              <a:defRPr/>
            </a:pPr>
            <a:r>
              <a:rPr kumimoji="1" lang="zh-CN" altLang="en-US" sz="4800">
                <a:effectLst>
                  <a:outerShdw blurRad="38100" dist="38100" dir="2700000" algn="tl">
                    <a:srgbClr val="C0C0C0"/>
                  </a:outerShdw>
                </a:effectLst>
                <a:latin typeface="Hiragino Sans GB W3"/>
                <a:ea typeface="Hiragino Sans GB W3"/>
                <a:cs typeface="Hiragino Sans GB W3"/>
              </a:rPr>
              <a:t>图尔大学</a:t>
            </a:r>
          </a:p>
          <a:p>
            <a:pPr algn="ctr">
              <a:defRPr/>
            </a:pPr>
            <a:endParaRPr kumimoji="1" lang="zh-CN" altLang="en-US" sz="4800">
              <a:effectLst>
                <a:outerShdw blurRad="38100" dist="38100" dir="2700000" algn="tl">
                  <a:srgbClr val="C0C0C0"/>
                </a:outerShdw>
              </a:effectLst>
              <a:latin typeface="Hiragino Sans GB W3"/>
              <a:ea typeface="Hiragino Sans GB W3"/>
              <a:cs typeface="Hiragino Sans GB W3"/>
            </a:endParaRPr>
          </a:p>
          <a:p>
            <a:pPr algn="ctr">
              <a:defRPr/>
            </a:pPr>
            <a:r>
              <a:rPr kumimoji="1" lang="zh-CN" altLang="en-US" sz="4800">
                <a:effectLst>
                  <a:outerShdw blurRad="38100" dist="38100" dir="2700000" algn="tl">
                    <a:srgbClr val="C0C0C0"/>
                  </a:outerShdw>
                </a:effectLst>
                <a:latin typeface="Hiragino Sans GB W3"/>
                <a:ea typeface="Hiragino Sans GB W3"/>
                <a:cs typeface="Hiragino Sans GB W3"/>
              </a:rPr>
              <a:t>中法合作项目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kumimoji="1" lang="zh-CN" altLang="en-US" smtClean="0"/>
          </a:p>
        </p:txBody>
      </p:sp>
      <p:sp>
        <p:nvSpPr>
          <p:cNvPr id="27650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kumimoji="1" lang="zh-CN" altLang="en-US" smtClean="0"/>
          </a:p>
        </p:txBody>
      </p:sp>
      <p:sp>
        <p:nvSpPr>
          <p:cNvPr id="27651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kumimoji="1" lang="zh-CN" altLang="en-US" smtClean="0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BB0681-9241-4E9D-B0D1-54BA09A2EA97}" type="slidenum">
              <a:rPr lang="zh-CN" altLang="en-US"/>
              <a:pPr>
                <a:defRPr/>
              </a:pPr>
              <a:t>10</a:t>
            </a:fld>
            <a:endParaRPr lang="zh-CN" altLang="en-US"/>
          </a:p>
        </p:txBody>
      </p:sp>
      <p:pic>
        <p:nvPicPr>
          <p:cNvPr id="27653" name="图片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227013"/>
            <a:ext cx="10515600" cy="649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2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75" y="1155700"/>
            <a:ext cx="6103938" cy="354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标题 1"/>
          <p:cNvSpPr>
            <a:spLocks noGrp="1"/>
          </p:cNvSpPr>
          <p:nvPr>
            <p:ph type="title"/>
          </p:nvPr>
        </p:nvSpPr>
        <p:spPr>
          <a:xfrm>
            <a:off x="0" y="-12700"/>
            <a:ext cx="8251825" cy="795338"/>
          </a:xfrm>
        </p:spPr>
        <p:txBody>
          <a:bodyPr/>
          <a:lstStyle/>
          <a:p>
            <a:pPr eaLnBrk="1" hangingPunct="1"/>
            <a:r>
              <a:rPr kumimoji="1" lang="zh-CN" altLang="en-US" sz="1400" b="1" smtClean="0">
                <a:solidFill>
                  <a:srgbClr val="002060"/>
                </a:solidFill>
                <a:latin typeface="Hiragino Sans GB W3"/>
                <a:ea typeface="Hiragino Sans GB W3"/>
                <a:cs typeface="Hiragino Sans GB W3"/>
              </a:rPr>
              <a:t>学院介绍</a:t>
            </a: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4D529A-5FB8-49B0-8939-3280124449F5}" type="slidenum">
              <a:rPr lang="zh-CN" altLang="en-US"/>
              <a:pPr>
                <a:defRPr/>
              </a:pPr>
              <a:t>2</a:t>
            </a:fld>
            <a:endParaRPr lang="zh-CN" altLang="en-US"/>
          </a:p>
        </p:txBody>
      </p:sp>
      <p:sp>
        <p:nvSpPr>
          <p:cNvPr id="17412" name="文本框 5"/>
          <p:cNvSpPr txBox="1">
            <a:spLocks noChangeArrowheads="1"/>
          </p:cNvSpPr>
          <p:nvPr/>
        </p:nvSpPr>
        <p:spPr bwMode="auto">
          <a:xfrm>
            <a:off x="6970713" y="1296988"/>
            <a:ext cx="3962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图尔大学</a:t>
            </a:r>
          </a:p>
          <a:p>
            <a:endParaRPr lang="zh-CN" altLang="en-US" sz="1400">
              <a:latin typeface="Hiragino Sans GB W3"/>
              <a:ea typeface="Hiragino Sans GB W3"/>
              <a:cs typeface="Hiragino Sans GB W3"/>
            </a:endParaRPr>
          </a:p>
          <a:p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图尔大学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是一所公立的综合性大学 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，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全名图尔</a:t>
            </a:r>
            <a:r>
              <a:rPr lang="en-US" altLang="zh-CN" sz="1400">
                <a:latin typeface="Hiragino Sans GB W3"/>
                <a:ea typeface="Hiragino Sans GB W3"/>
                <a:cs typeface="Hiragino Sans GB W3"/>
              </a:rPr>
              <a:t>-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弗朗索瓦</a:t>
            </a:r>
            <a:r>
              <a:rPr lang="en-US" altLang="zh-CN" sz="1400">
                <a:latin typeface="Hiragino Sans GB W3"/>
                <a:ea typeface="Hiragino Sans GB W3"/>
                <a:cs typeface="Hiragino Sans GB W3"/>
              </a:rPr>
              <a:t>·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拉伯雷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大学（</a:t>
            </a:r>
            <a:r>
              <a:rPr lang="en-US" altLang="zh-CN" sz="1400">
                <a:latin typeface="Hiragino Sans GB W3"/>
                <a:ea typeface="Hiragino Sans GB W3"/>
                <a:cs typeface="Hiragino Sans GB W3"/>
              </a:rPr>
              <a:t>Université François Rabelais Tours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），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为纪念图尔本地作家拉伯雷而命名。</a:t>
            </a:r>
            <a:endParaRPr lang="zh-CN" altLang="en-US" sz="1400">
              <a:latin typeface="Hiragino Sans GB W3"/>
              <a:ea typeface="Hiragino Sans GB W3"/>
              <a:cs typeface="Hiragino Sans GB W3"/>
            </a:endParaRPr>
          </a:p>
          <a:p>
            <a:endParaRPr lang="zh-CN" altLang="en-US" sz="1400">
              <a:latin typeface="Hiragino Sans GB W3"/>
              <a:ea typeface="Hiragino Sans GB W3"/>
              <a:cs typeface="Hiragino Sans GB W3"/>
            </a:endParaRPr>
          </a:p>
        </p:txBody>
      </p:sp>
      <p:sp>
        <p:nvSpPr>
          <p:cNvPr id="11" name="内容占位符 10"/>
          <p:cNvSpPr>
            <a:spLocks noGrp="1"/>
          </p:cNvSpPr>
          <p:nvPr>
            <p:ph idx="1"/>
          </p:nvPr>
        </p:nvSpPr>
        <p:spPr>
          <a:xfrm>
            <a:off x="8721725" y="3271838"/>
            <a:ext cx="2211388" cy="273050"/>
          </a:xfrm>
          <a:solidFill>
            <a:srgbClr val="0F66E7"/>
          </a:solidFill>
          <a:ln>
            <a:solidFill>
              <a:srgbClr val="0F66E7"/>
            </a:solidFill>
          </a:ln>
        </p:spPr>
        <p:txBody>
          <a:bodyPr rtlCol="0">
            <a:normAutofit lnSpcReduction="10000"/>
          </a:bodyPr>
          <a:lstStyle/>
          <a:p>
            <a:pPr marL="0" indent="0" algn="r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kumimoji="1" lang="zh-CN" altLang="en-US" sz="1400" dirty="0" smtClean="0">
                <a:solidFill>
                  <a:schemeClr val="bg1"/>
                </a:solidFill>
              </a:rPr>
              <a:t>创办时间</a:t>
            </a:r>
            <a:endParaRPr kumimoji="1"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414" name="文本框 13"/>
          <p:cNvSpPr txBox="1">
            <a:spLocks noChangeArrowheads="1"/>
          </p:cNvSpPr>
          <p:nvPr/>
        </p:nvSpPr>
        <p:spPr bwMode="auto">
          <a:xfrm>
            <a:off x="10450513" y="3552825"/>
            <a:ext cx="903287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1400" b="1">
                <a:solidFill>
                  <a:srgbClr val="0F66E7"/>
                </a:solidFill>
                <a:latin typeface="Calibri" pitchFamily="34" charset="0"/>
              </a:rPr>
              <a:t>1841</a:t>
            </a:r>
            <a:endParaRPr kumimoji="1" lang="zh-CN" altLang="en-US" sz="1400" b="1">
              <a:solidFill>
                <a:srgbClr val="0F66E7"/>
              </a:solidFill>
              <a:latin typeface="Calibri" pitchFamily="34" charset="0"/>
            </a:endParaRPr>
          </a:p>
        </p:txBody>
      </p:sp>
      <p:sp>
        <p:nvSpPr>
          <p:cNvPr id="17415" name="文本框 14"/>
          <p:cNvSpPr txBox="1">
            <a:spLocks noChangeArrowheads="1"/>
          </p:cNvSpPr>
          <p:nvPr/>
        </p:nvSpPr>
        <p:spPr bwMode="auto">
          <a:xfrm>
            <a:off x="8721725" y="3948113"/>
            <a:ext cx="2211388" cy="307975"/>
          </a:xfrm>
          <a:prstGeom prst="rect">
            <a:avLst/>
          </a:prstGeom>
          <a:solidFill>
            <a:srgbClr val="0F66E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kumimoji="1" lang="zh-CN" altLang="en-US" sz="1400">
                <a:solidFill>
                  <a:schemeClr val="bg1"/>
                </a:solidFill>
                <a:latin typeface="Calibri" pitchFamily="34" charset="0"/>
              </a:rPr>
              <a:t>现任校长</a:t>
            </a:r>
          </a:p>
        </p:txBody>
      </p:sp>
      <p:sp>
        <p:nvSpPr>
          <p:cNvPr id="17416" name="文本框 16"/>
          <p:cNvSpPr txBox="1">
            <a:spLocks noChangeArrowheads="1"/>
          </p:cNvSpPr>
          <p:nvPr/>
        </p:nvSpPr>
        <p:spPr bwMode="auto">
          <a:xfrm>
            <a:off x="8709025" y="4702175"/>
            <a:ext cx="2216150" cy="307975"/>
          </a:xfrm>
          <a:prstGeom prst="rect">
            <a:avLst/>
          </a:prstGeom>
          <a:solidFill>
            <a:srgbClr val="0F66E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kumimoji="1" lang="zh-CN" altLang="en-US" sz="1400">
                <a:solidFill>
                  <a:schemeClr val="bg1"/>
                </a:solidFill>
                <a:latin typeface="Calibri" pitchFamily="34" charset="0"/>
              </a:rPr>
              <a:t>相关数据</a:t>
            </a:r>
          </a:p>
        </p:txBody>
      </p:sp>
      <p:sp>
        <p:nvSpPr>
          <p:cNvPr id="17417" name="文本框 17"/>
          <p:cNvSpPr txBox="1">
            <a:spLocks noChangeArrowheads="1"/>
          </p:cNvSpPr>
          <p:nvPr/>
        </p:nvSpPr>
        <p:spPr bwMode="auto">
          <a:xfrm>
            <a:off x="9817100" y="4295775"/>
            <a:ext cx="12366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0F66E7"/>
                </a:solidFill>
                <a:latin typeface="Calibri" pitchFamily="34" charset="0"/>
              </a:rPr>
              <a:t>Loïc VAILLANT</a:t>
            </a:r>
            <a:endParaRPr lang="zh-CN" altLang="zh-CN" sz="1400" b="1">
              <a:solidFill>
                <a:srgbClr val="0F66E7"/>
              </a:solidFill>
              <a:latin typeface="Calibri" pitchFamily="34" charset="0"/>
            </a:endParaRPr>
          </a:p>
          <a:p>
            <a:endParaRPr kumimoji="1" lang="zh-CN" altLang="en-US">
              <a:latin typeface="Calibri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202738" y="5126038"/>
            <a:ext cx="2495550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b="1" u="dash" dirty="0">
                <a:solidFill>
                  <a:srgbClr val="0F66E7"/>
                </a:solidFill>
                <a:latin typeface="+mn-lt"/>
                <a:ea typeface="+mn-ea"/>
              </a:rPr>
              <a:t>在校学生            </a:t>
            </a:r>
            <a:r>
              <a:rPr kumimoji="1" lang="en-US" altLang="zh-CN" sz="1400" b="1" u="dash" dirty="0">
                <a:solidFill>
                  <a:srgbClr val="0F66E7"/>
                </a:solidFill>
                <a:latin typeface="+mn-lt"/>
                <a:ea typeface="+mn-ea"/>
              </a:rPr>
              <a:t>25000</a:t>
            </a:r>
            <a:r>
              <a:rPr kumimoji="1" lang="zh-CN" altLang="en-US" sz="1400" b="1" u="dash" dirty="0">
                <a:solidFill>
                  <a:srgbClr val="0F66E7"/>
                </a:solidFill>
                <a:latin typeface="+mn-lt"/>
                <a:ea typeface="+mn-ea"/>
              </a:rPr>
              <a:t>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b="1" u="dash" dirty="0">
                <a:solidFill>
                  <a:srgbClr val="0F66E7"/>
                </a:solidFill>
                <a:latin typeface="+mn-lt"/>
                <a:ea typeface="+mn-ea"/>
              </a:rPr>
              <a:t>含外国留学生      </a:t>
            </a:r>
            <a:r>
              <a:rPr kumimoji="1" lang="en-US" altLang="zh-CN" sz="1400" b="1" u="dash" dirty="0">
                <a:solidFill>
                  <a:srgbClr val="0F66E7"/>
                </a:solidFill>
                <a:latin typeface="+mn-lt"/>
                <a:ea typeface="+mn-ea"/>
              </a:rPr>
              <a:t>2700</a:t>
            </a:r>
            <a:endParaRPr kumimoji="1" lang="zh-CN" altLang="en-US" sz="1400" b="1" u="dash" dirty="0">
              <a:solidFill>
                <a:srgbClr val="0F66E7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b="1" u="dash" dirty="0">
                <a:solidFill>
                  <a:srgbClr val="0F66E7"/>
                </a:solidFill>
                <a:latin typeface="+mn-lt"/>
                <a:ea typeface="+mn-ea"/>
              </a:rPr>
              <a:t>教职工                   </a:t>
            </a:r>
            <a:r>
              <a:rPr kumimoji="1" lang="en-US" altLang="zh-CN" sz="1400" b="1" u="dash" dirty="0">
                <a:solidFill>
                  <a:srgbClr val="0F66E7"/>
                </a:solidFill>
                <a:latin typeface="+mn-lt"/>
                <a:ea typeface="+mn-ea"/>
              </a:rPr>
              <a:t>1360</a:t>
            </a:r>
            <a:endParaRPr kumimoji="1" lang="zh-CN" altLang="en-US" sz="1400" b="1" u="dash" dirty="0">
              <a:solidFill>
                <a:srgbClr val="0F66E7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b="1" u="dash" dirty="0">
                <a:solidFill>
                  <a:srgbClr val="0F66E7"/>
                </a:solidFill>
                <a:latin typeface="+mn-lt"/>
                <a:ea typeface="+mn-ea"/>
              </a:rPr>
              <a:t>院系设置                   </a:t>
            </a:r>
            <a:r>
              <a:rPr kumimoji="1" lang="en-US" altLang="zh-CN" sz="1400" b="1" u="dash" dirty="0">
                <a:solidFill>
                  <a:srgbClr val="0F66E7"/>
                </a:solidFill>
                <a:latin typeface="+mn-lt"/>
                <a:ea typeface="+mn-ea"/>
              </a:rPr>
              <a:t>50</a:t>
            </a:r>
            <a:endParaRPr kumimoji="1" lang="zh-CN" altLang="en-US" sz="1400" b="1" u="dash" dirty="0">
              <a:solidFill>
                <a:srgbClr val="0F66E7"/>
              </a:solidFill>
              <a:latin typeface="+mn-lt"/>
              <a:ea typeface="+mn-ea"/>
            </a:endParaRPr>
          </a:p>
        </p:txBody>
      </p:sp>
      <p:sp>
        <p:nvSpPr>
          <p:cNvPr id="17419" name="文本框 24"/>
          <p:cNvSpPr txBox="1">
            <a:spLocks noChangeArrowheads="1"/>
          </p:cNvSpPr>
          <p:nvPr/>
        </p:nvSpPr>
        <p:spPr bwMode="auto">
          <a:xfrm>
            <a:off x="15875" y="4697413"/>
            <a:ext cx="6103938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图尔</a:t>
            </a:r>
          </a:p>
          <a:p>
            <a:endParaRPr lang="zh-CN" altLang="en-US" sz="1400">
              <a:latin typeface="Hiragino Sans GB W3"/>
              <a:ea typeface="Hiragino Sans GB W3"/>
              <a:cs typeface="Hiragino Sans GB W3"/>
            </a:endParaRPr>
          </a:p>
          <a:p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法国中西部城市。法国第一大河卢瓦尔河和其第二大支流谢尔河流经市区。 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图尔历史悠久，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文艺复兴前期（</a:t>
            </a:r>
            <a:r>
              <a:rPr lang="en-US" altLang="zh-CN" sz="1400">
                <a:latin typeface="Hiragino Sans GB W3"/>
                <a:ea typeface="Hiragino Sans GB W3"/>
                <a:cs typeface="Hiragino Sans GB W3"/>
              </a:rPr>
              <a:t>1450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年</a:t>
            </a:r>
            <a:r>
              <a:rPr lang="en-US" altLang="zh-CN" sz="1400">
                <a:latin typeface="Hiragino Sans GB W3"/>
                <a:ea typeface="Hiragino Sans GB W3"/>
                <a:cs typeface="Hiragino Sans GB W3"/>
              </a:rPr>
              <a:t>~1550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年）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曾是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法兰西的首都。在此期间，图尔所在的卢瓦尔河谷修建了大量的城堡，现已成为世界文化遗产，图尔因此也被称为</a:t>
            </a:r>
            <a:r>
              <a:rPr lang="en-US" altLang="zh-CN" sz="1400">
                <a:latin typeface="Hiragino Sans GB W3"/>
                <a:ea typeface="Hiragino Sans GB W3"/>
                <a:cs typeface="Hiragino Sans GB W3"/>
              </a:rPr>
              <a:t>“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法兰西花园</a:t>
            </a:r>
            <a:r>
              <a:rPr lang="en-US" altLang="zh-CN" sz="1400">
                <a:latin typeface="Hiragino Sans GB W3"/>
                <a:ea typeface="Hiragino Sans GB W3"/>
                <a:cs typeface="Hiragino Sans GB W3"/>
              </a:rPr>
              <a:t>”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。图尔地理位置优越，是法国西部最大的陆上交通枢纽，与周边多个大城市都形成了一小时经济圈，具有较强的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经济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辐射力。</a:t>
            </a:r>
          </a:p>
          <a:p>
            <a:endParaRPr lang="zh-CN" altLang="en-US" sz="1400">
              <a:latin typeface="Hiragino Sans GB W3"/>
              <a:ea typeface="Hiragino Sans GB W3"/>
              <a:cs typeface="Hiragino Sans GB W3"/>
            </a:endParaRPr>
          </a:p>
          <a:p>
            <a:endParaRPr kumimoji="1" lang="zh-CN" altLang="en-US" sz="1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>
          <a:xfrm>
            <a:off x="0" y="1588"/>
            <a:ext cx="10515600" cy="749300"/>
          </a:xfrm>
        </p:spPr>
        <p:txBody>
          <a:bodyPr/>
          <a:lstStyle/>
          <a:p>
            <a:pPr eaLnBrk="1" hangingPunct="1"/>
            <a:r>
              <a:rPr kumimoji="1" lang="zh-CN" altLang="en-US" sz="1400" b="1" smtClean="0">
                <a:solidFill>
                  <a:srgbClr val="002060"/>
                </a:solidFill>
                <a:latin typeface="Hiragino Sans GB W3"/>
                <a:ea typeface="Hiragino Sans GB W3"/>
                <a:cs typeface="Hiragino Sans GB W3"/>
              </a:rPr>
              <a:t>学院介绍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0" y="3267075"/>
            <a:ext cx="5457825" cy="3748088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zh-CN" altLang="en-US" sz="1400" dirty="0" smtClean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zh-CN" altLang="zh-CN" sz="14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社会科学（</a:t>
            </a:r>
            <a:r>
              <a:rPr lang="en-US" altLang="zh-CN" sz="1400" dirty="0" err="1" smtClean="0">
                <a:latin typeface="Hiragino Sans GB W3" charset="-122"/>
                <a:ea typeface="Hiragino Sans GB W3" charset="-122"/>
                <a:cs typeface="Hiragino Sans GB W3" charset="-122"/>
              </a:rPr>
              <a:t>Carrières</a:t>
            </a:r>
            <a:r>
              <a:rPr lang="en-US" altLang="zh-CN" sz="14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 </a:t>
            </a:r>
            <a:r>
              <a:rPr lang="en-US" altLang="zh-CN" sz="1400" dirty="0" err="1" smtClean="0">
                <a:latin typeface="Hiragino Sans GB W3" charset="-122"/>
                <a:ea typeface="Hiragino Sans GB W3" charset="-122"/>
                <a:cs typeface="Hiragino Sans GB W3" charset="-122"/>
              </a:rPr>
              <a:t>sociales</a:t>
            </a:r>
            <a:r>
              <a:rPr lang="zh-CN" altLang="zh-CN" sz="14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）</a:t>
            </a: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lang="zh-CN" altLang="zh-CN" sz="14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生物工程（</a:t>
            </a:r>
            <a:r>
              <a:rPr lang="fr-FR" altLang="zh-CN" sz="14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Génie biologique</a:t>
            </a:r>
            <a:r>
              <a:rPr lang="zh-CN" altLang="zh-CN" sz="14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）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zh-CN" altLang="zh-CN" sz="14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信息技术与电子工程（</a:t>
            </a:r>
            <a:r>
              <a:rPr lang="en-US" altLang="zh-CN" sz="1400" dirty="0" err="1" smtClean="0">
                <a:latin typeface="Hiragino Sans GB W3" charset="-122"/>
                <a:ea typeface="Hiragino Sans GB W3" charset="-122"/>
                <a:cs typeface="Hiragino Sans GB W3" charset="-122"/>
              </a:rPr>
              <a:t>Génie</a:t>
            </a:r>
            <a:r>
              <a:rPr lang="en-US" altLang="zh-CN" sz="14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 </a:t>
            </a:r>
            <a:r>
              <a:rPr lang="en-US" altLang="zh-CN" sz="1400" dirty="0" err="1" smtClean="0">
                <a:latin typeface="Hiragino Sans GB W3" charset="-122"/>
                <a:ea typeface="Hiragino Sans GB W3" charset="-122"/>
                <a:cs typeface="Hiragino Sans GB W3" charset="-122"/>
              </a:rPr>
              <a:t>électrique</a:t>
            </a:r>
            <a:r>
              <a:rPr lang="en-US" altLang="zh-CN" sz="14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 et </a:t>
            </a:r>
            <a:r>
              <a:rPr lang="en-US" altLang="zh-CN" sz="1400" dirty="0" err="1" smtClean="0">
                <a:latin typeface="Hiragino Sans GB W3" charset="-122"/>
                <a:ea typeface="Hiragino Sans GB W3" charset="-122"/>
                <a:cs typeface="Hiragino Sans GB W3" charset="-122"/>
              </a:rPr>
              <a:t>informatique</a:t>
            </a:r>
            <a:r>
              <a:rPr lang="en-US" altLang="zh-CN" sz="14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 </a:t>
            </a:r>
            <a:r>
              <a:rPr lang="en-US" altLang="zh-CN" sz="1400" dirty="0" err="1" smtClean="0">
                <a:latin typeface="Hiragino Sans GB W3" charset="-122"/>
                <a:ea typeface="Hiragino Sans GB W3" charset="-122"/>
                <a:cs typeface="Hiragino Sans GB W3" charset="-122"/>
              </a:rPr>
              <a:t>industrielle</a:t>
            </a:r>
            <a:r>
              <a:rPr lang="zh-CN" altLang="zh-CN" sz="14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）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zh-CN" altLang="zh-CN" sz="14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企业行政管理（</a:t>
            </a:r>
            <a:r>
              <a:rPr lang="en-US" altLang="zh-CN" sz="1400" dirty="0" err="1" smtClean="0">
                <a:latin typeface="Hiragino Sans GB W3" charset="-122"/>
                <a:ea typeface="Hiragino Sans GB W3" charset="-122"/>
                <a:cs typeface="Hiragino Sans GB W3" charset="-122"/>
              </a:rPr>
              <a:t>Gestion</a:t>
            </a:r>
            <a:r>
              <a:rPr lang="en-US" altLang="zh-CN" sz="14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 des </a:t>
            </a:r>
            <a:r>
              <a:rPr lang="en-US" altLang="zh-CN" sz="1400" dirty="0" err="1" smtClean="0">
                <a:latin typeface="Hiragino Sans GB W3" charset="-122"/>
                <a:ea typeface="Hiragino Sans GB W3" charset="-122"/>
                <a:cs typeface="Hiragino Sans GB W3" charset="-122"/>
              </a:rPr>
              <a:t>entreprises</a:t>
            </a:r>
            <a:r>
              <a:rPr lang="en-US" altLang="zh-CN" sz="14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 et des administrations</a:t>
            </a:r>
            <a:r>
              <a:rPr lang="zh-CN" altLang="zh-CN" sz="14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）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zh-CN" altLang="zh-CN" sz="14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新闻学（</a:t>
            </a:r>
            <a:r>
              <a:rPr lang="en-US" altLang="zh-CN" sz="14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Information-Communication</a:t>
            </a:r>
            <a:r>
              <a:rPr lang="zh-CN" altLang="zh-CN" sz="14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）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zh-CN" altLang="zh-CN" sz="14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电子商务（</a:t>
            </a:r>
            <a:r>
              <a:rPr lang="en-US" altLang="zh-CN" sz="14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Techniques de </a:t>
            </a:r>
            <a:r>
              <a:rPr lang="en-US" altLang="zh-CN" sz="1400" dirty="0" err="1" smtClean="0">
                <a:latin typeface="Hiragino Sans GB W3" charset="-122"/>
                <a:ea typeface="Hiragino Sans GB W3" charset="-122"/>
                <a:cs typeface="Hiragino Sans GB W3" charset="-122"/>
              </a:rPr>
              <a:t>commercialisation</a:t>
            </a:r>
            <a:r>
              <a:rPr lang="zh-CN" altLang="zh-CN" sz="14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）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zh-CN" altLang="zh-CN" sz="14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食品科学（</a:t>
            </a:r>
            <a:r>
              <a:rPr lang="en-US" altLang="zh-CN" sz="14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TC, Orientation </a:t>
            </a:r>
            <a:r>
              <a:rPr lang="en-US" altLang="zh-CN" sz="1400" dirty="0" err="1" smtClean="0">
                <a:latin typeface="Hiragino Sans GB W3" charset="-122"/>
                <a:ea typeface="Hiragino Sans GB W3" charset="-122"/>
                <a:cs typeface="Hiragino Sans GB W3" charset="-122"/>
              </a:rPr>
              <a:t>produits</a:t>
            </a:r>
            <a:r>
              <a:rPr lang="en-US" altLang="zh-CN" sz="14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 agro-</a:t>
            </a:r>
            <a:r>
              <a:rPr lang="en-US" altLang="zh-CN" sz="1400" dirty="0" err="1" smtClean="0">
                <a:latin typeface="Hiragino Sans GB W3" charset="-122"/>
                <a:ea typeface="Hiragino Sans GB W3" charset="-122"/>
                <a:cs typeface="Hiragino Sans GB W3" charset="-122"/>
              </a:rPr>
              <a:t>alimentaires</a:t>
            </a:r>
            <a:r>
              <a:rPr lang="zh-CN" altLang="zh-CN" sz="1400" dirty="0" smtClean="0">
                <a:latin typeface="Hiragino Sans GB W3" charset="-122"/>
                <a:ea typeface="Hiragino Sans GB W3" charset="-122"/>
                <a:cs typeface="Hiragino Sans GB W3" charset="-122"/>
              </a:rPr>
              <a:t>）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kumimoji="1" lang="zh-CN" altLang="en-US" sz="1400" dirty="0" smtClean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kumimoji="1" lang="zh-CN" altLang="en-US" sz="1400" dirty="0"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814DD-4282-44A8-B10E-C87E9A591AEA}" type="slidenum">
              <a:rPr lang="zh-CN" altLang="en-US"/>
              <a:pPr>
                <a:defRPr/>
              </a:pPr>
              <a:t>3</a:t>
            </a:fld>
            <a:endParaRPr lang="zh-CN" altLang="en-US"/>
          </a:p>
        </p:txBody>
      </p:sp>
      <p:graphicFrame>
        <p:nvGraphicFramePr>
          <p:cNvPr id="13" name="图表 12"/>
          <p:cNvGraphicFramePr/>
          <p:nvPr/>
        </p:nvGraphicFramePr>
        <p:xfrm>
          <a:off x="6200776" y="1044100"/>
          <a:ext cx="4586286" cy="8307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图表 8"/>
          <p:cNvGraphicFramePr/>
          <p:nvPr/>
        </p:nvGraphicFramePr>
        <p:xfrm>
          <a:off x="866774" y="2103439"/>
          <a:ext cx="2605087" cy="8683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9462" name="文本框 10"/>
          <p:cNvSpPr txBox="1">
            <a:spLocks noChangeArrowheads="1"/>
          </p:cNvSpPr>
          <p:nvPr/>
        </p:nvSpPr>
        <p:spPr bwMode="auto">
          <a:xfrm>
            <a:off x="685800" y="3398838"/>
            <a:ext cx="4943475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人文科学与艺术系（</a:t>
            </a:r>
            <a:r>
              <a:rPr lang="en-US" altLang="zh-CN" sz="1400">
                <a:latin typeface="Hiragino Sans GB W3"/>
                <a:ea typeface="Hiragino Sans GB W3"/>
                <a:cs typeface="Hiragino Sans GB W3"/>
              </a:rPr>
              <a:t>UFR Arts et Sciences humaines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）</a:t>
            </a:r>
            <a:endParaRPr lang="zh-CN" altLang="en-US" sz="1400">
              <a:latin typeface="Hiragino Sans GB W3"/>
              <a:ea typeface="Hiragino Sans GB W3"/>
              <a:cs typeface="Hiragino Sans GB W3"/>
            </a:endParaRP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社会科学与经法系（</a:t>
            </a:r>
            <a:r>
              <a:rPr lang="en-US" altLang="zh-CN" sz="1400">
                <a:latin typeface="Hiragino Sans GB W3"/>
                <a:ea typeface="Hiragino Sans GB W3"/>
                <a:cs typeface="Hiragino Sans GB W3"/>
              </a:rPr>
              <a:t>UFR de Droit, d'Économie et des Sciences sociales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）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文学和语言系（</a:t>
            </a:r>
            <a:r>
              <a:rPr lang="en-US" altLang="zh-CN" sz="1400">
                <a:latin typeface="Hiragino Sans GB W3"/>
                <a:ea typeface="Hiragino Sans GB W3"/>
                <a:cs typeface="Hiragino Sans GB W3"/>
              </a:rPr>
              <a:t>UFR Lettres et Langues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）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文艺复兴学系（</a:t>
            </a:r>
            <a:r>
              <a:rPr lang="en-US" altLang="zh-CN" sz="1400">
                <a:latin typeface="Hiragino Sans GB W3"/>
                <a:ea typeface="Hiragino Sans GB W3"/>
                <a:cs typeface="Hiragino Sans GB W3"/>
              </a:rPr>
              <a:t>UFR d'études supérieurs de la Renaissance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）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医学系（</a:t>
            </a:r>
            <a:r>
              <a:rPr lang="en-US" altLang="zh-CN" sz="1400">
                <a:latin typeface="Hiragino Sans GB W3"/>
                <a:ea typeface="Hiragino Sans GB W3"/>
                <a:cs typeface="Hiragino Sans GB W3"/>
              </a:rPr>
              <a:t>UFR Médecine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）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药学系（</a:t>
            </a:r>
            <a:r>
              <a:rPr lang="en-US" altLang="zh-CN" sz="1400">
                <a:latin typeface="Hiragino Sans GB W3"/>
                <a:ea typeface="Hiragino Sans GB W3"/>
                <a:cs typeface="Hiragino Sans GB W3"/>
              </a:rPr>
              <a:t>UFR Pharmacie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）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科学技术系（</a:t>
            </a:r>
            <a:r>
              <a:rPr lang="en-US" altLang="zh-CN" sz="1400">
                <a:latin typeface="Hiragino Sans GB W3"/>
                <a:ea typeface="Hiragino Sans GB W3"/>
                <a:cs typeface="Hiragino Sans GB W3"/>
              </a:rPr>
              <a:t>UFR Sciences et Techniques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）</a:t>
            </a:r>
            <a:endParaRPr lang="zh-CN" altLang="en-US" sz="1400">
              <a:latin typeface="Hiragino Sans GB W3"/>
              <a:ea typeface="Hiragino Sans GB W3"/>
              <a:cs typeface="Hiragino Sans GB W3"/>
            </a:endParaRP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endParaRPr kumimoji="1" lang="zh-CN" altLang="en-US" sz="1400">
              <a:latin typeface="Calibri" pitchFamily="34" charset="0"/>
            </a:endParaRPr>
          </a:p>
        </p:txBody>
      </p:sp>
      <p:sp>
        <p:nvSpPr>
          <p:cNvPr id="19463" name="文本框 11"/>
          <p:cNvSpPr txBox="1">
            <a:spLocks noChangeArrowheads="1"/>
          </p:cNvSpPr>
          <p:nvPr/>
        </p:nvSpPr>
        <p:spPr bwMode="auto">
          <a:xfrm>
            <a:off x="6096000" y="2336800"/>
            <a:ext cx="3989388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>
                <a:latin typeface="Hiragino Sans GB W3"/>
                <a:ea typeface="Hiragino Sans GB W3"/>
                <a:cs typeface="Hiragino Sans GB W3"/>
              </a:rPr>
              <a:t>隶属于图尔大学，包括图尔北、图尔南，布鲁瓦三个校区，主要开设以下专业</a:t>
            </a:r>
          </a:p>
          <a:p>
            <a:endParaRPr kumimoji="1" lang="zh-CN" altLang="en-US">
              <a:latin typeface="Calibri" pitchFamily="34" charset="0"/>
            </a:endParaRPr>
          </a:p>
        </p:txBody>
      </p:sp>
      <p:sp>
        <p:nvSpPr>
          <p:cNvPr id="19464" name="文本框 14"/>
          <p:cNvSpPr txBox="1">
            <a:spLocks noChangeArrowheads="1"/>
          </p:cNvSpPr>
          <p:nvPr/>
        </p:nvSpPr>
        <p:spPr bwMode="auto">
          <a:xfrm>
            <a:off x="844550" y="1258888"/>
            <a:ext cx="12096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000" b="1">
                <a:latin typeface="Hiragino Sans GB W3"/>
                <a:ea typeface="Hiragino Sans GB W3"/>
                <a:cs typeface="Hiragino Sans GB W3"/>
              </a:rPr>
              <a:t>院系介绍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814388"/>
          </a:xfrm>
        </p:spPr>
        <p:txBody>
          <a:bodyPr/>
          <a:lstStyle/>
          <a:p>
            <a:pPr eaLnBrk="1" hangingPunct="1"/>
            <a:r>
              <a:rPr kumimoji="1" lang="zh-CN" altLang="en-US" sz="1400" b="1" smtClean="0">
                <a:solidFill>
                  <a:srgbClr val="002060"/>
                </a:solidFill>
                <a:latin typeface="Hiragino Sans GB W3"/>
                <a:ea typeface="Hiragino Sans GB W3"/>
                <a:cs typeface="Hiragino Sans GB W3"/>
              </a:rPr>
              <a:t>学院介绍</a:t>
            </a:r>
          </a:p>
        </p:txBody>
      </p:sp>
      <p:sp>
        <p:nvSpPr>
          <p:cNvPr id="20482" name="内容占位符 2"/>
          <p:cNvSpPr>
            <a:spLocks noGrp="1"/>
          </p:cNvSpPr>
          <p:nvPr>
            <p:ph idx="1"/>
          </p:nvPr>
        </p:nvSpPr>
        <p:spPr>
          <a:xfrm>
            <a:off x="577850" y="1244600"/>
            <a:ext cx="5018088" cy="547687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zh-CN" altLang="zh-CN" sz="2400" smtClean="0">
                <a:latin typeface="Hiragino Sans GB W3"/>
                <a:ea typeface="Hiragino Sans GB W3"/>
                <a:cs typeface="Hiragino Sans GB W3"/>
              </a:rPr>
              <a:t>图尔大学语言中心</a:t>
            </a:r>
            <a:r>
              <a:rPr lang="en-US" altLang="zh-CN" sz="2400" smtClean="0">
                <a:latin typeface="Hiragino Sans GB W3"/>
                <a:ea typeface="Hiragino Sans GB W3"/>
                <a:cs typeface="Hiragino Sans GB W3"/>
              </a:rPr>
              <a:t>CUEFEE</a:t>
            </a:r>
            <a:endParaRPr lang="zh-CN" altLang="en-US" sz="2400" smtClean="0">
              <a:latin typeface="Hiragino Sans GB W3"/>
              <a:ea typeface="Hiragino Sans GB W3"/>
              <a:cs typeface="Hiragino Sans GB W3"/>
            </a:endParaRPr>
          </a:p>
          <a:p>
            <a:pPr marL="0" indent="0" eaLnBrk="1" hangingPunct="1">
              <a:buFont typeface="Arial" charset="0"/>
              <a:buNone/>
            </a:pPr>
            <a:endParaRPr lang="zh-CN" altLang="en-US" sz="2400" smtClean="0">
              <a:latin typeface="Hiragino Sans GB W3"/>
              <a:ea typeface="Hiragino Sans GB W3"/>
              <a:cs typeface="Hiragino Sans GB W3"/>
            </a:endParaRPr>
          </a:p>
          <a:p>
            <a:pPr marL="0" indent="0" eaLnBrk="1" hangingPunct="1">
              <a:buFont typeface="Arial" charset="0"/>
              <a:buNone/>
            </a:pPr>
            <a:endParaRPr lang="zh-CN" altLang="en-US" sz="2400" smtClean="0">
              <a:latin typeface="Hiragino Sans GB W3"/>
              <a:ea typeface="Hiragino Sans GB W3"/>
              <a:cs typeface="Hiragino Sans GB W3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zh-CN" altLang="zh-CN" sz="1400" smtClean="0">
                <a:latin typeface="Hiragino Sans GB W3"/>
                <a:ea typeface="Hiragino Sans GB W3"/>
                <a:cs typeface="Hiragino Sans GB W3"/>
              </a:rPr>
              <a:t>图</a:t>
            </a:r>
            <a:r>
              <a:rPr lang="zh-CN" altLang="en-US" sz="1400" smtClean="0">
                <a:latin typeface="Hiragino Sans GB W3"/>
                <a:ea typeface="Hiragino Sans GB W3"/>
                <a:cs typeface="Hiragino Sans GB W3"/>
              </a:rPr>
              <a:t>尔是</a:t>
            </a:r>
            <a:r>
              <a:rPr lang="zh-CN" altLang="en-US" sz="1400" b="1" smtClean="0">
                <a:latin typeface="Hiragino Sans GB W3"/>
                <a:ea typeface="Hiragino Sans GB W3"/>
                <a:cs typeface="Hiragino Sans GB W3"/>
              </a:rPr>
              <a:t>法语口音</a:t>
            </a:r>
            <a:r>
              <a:rPr lang="zh-CN" altLang="zh-CN" sz="1400" b="1" smtClean="0">
                <a:latin typeface="Hiragino Sans GB W3"/>
                <a:ea typeface="Hiragino Sans GB W3"/>
                <a:cs typeface="Hiragino Sans GB W3"/>
              </a:rPr>
              <a:t>最纯正</a:t>
            </a:r>
            <a:r>
              <a:rPr lang="zh-CN" altLang="zh-CN" sz="1400" smtClean="0">
                <a:latin typeface="Hiragino Sans GB W3"/>
                <a:ea typeface="Hiragino Sans GB W3"/>
                <a:cs typeface="Hiragino Sans GB W3"/>
              </a:rPr>
              <a:t>的法国城市，国内著名高校</a:t>
            </a:r>
            <a:r>
              <a:rPr lang="zh-CN" altLang="en-US" sz="1400" smtClean="0">
                <a:latin typeface="Hiragino Sans GB W3"/>
                <a:ea typeface="Hiragino Sans GB W3"/>
                <a:cs typeface="Hiragino Sans GB W3"/>
              </a:rPr>
              <a:t>，如</a:t>
            </a:r>
            <a:r>
              <a:rPr lang="zh-CN" altLang="zh-CN" sz="1400" smtClean="0">
                <a:latin typeface="Hiragino Sans GB W3"/>
                <a:ea typeface="Hiragino Sans GB W3"/>
                <a:cs typeface="Hiragino Sans GB W3"/>
              </a:rPr>
              <a:t>西安外国语，</a:t>
            </a:r>
            <a:r>
              <a:rPr lang="zh-CN" altLang="en-US" sz="1400" smtClean="0">
                <a:latin typeface="Hiragino Sans GB W3"/>
                <a:ea typeface="Hiragino Sans GB W3"/>
                <a:cs typeface="Hiragino Sans GB W3"/>
              </a:rPr>
              <a:t>山东大学</a:t>
            </a:r>
            <a:r>
              <a:rPr lang="zh-CN" altLang="zh-CN" sz="1400" smtClean="0">
                <a:latin typeface="Hiragino Sans GB W3"/>
                <a:ea typeface="Hiragino Sans GB W3"/>
                <a:cs typeface="Hiragino Sans GB W3"/>
              </a:rPr>
              <a:t>法语系老师</a:t>
            </a:r>
            <a:r>
              <a:rPr lang="zh-CN" altLang="en-US" sz="1400" smtClean="0">
                <a:latin typeface="Hiragino Sans GB W3"/>
                <a:ea typeface="Hiragino Sans GB W3"/>
                <a:cs typeface="Hiragino Sans GB W3"/>
              </a:rPr>
              <a:t>曾</a:t>
            </a:r>
            <a:r>
              <a:rPr lang="zh-CN" altLang="zh-CN" sz="1400" smtClean="0">
                <a:latin typeface="Hiragino Sans GB W3"/>
                <a:ea typeface="Hiragino Sans GB W3"/>
                <a:cs typeface="Hiragino Sans GB W3"/>
              </a:rPr>
              <a:t>多次前往进修。 </a:t>
            </a:r>
            <a:endParaRPr lang="zh-CN" altLang="en-US" sz="1400" smtClean="0">
              <a:latin typeface="Hiragino Sans GB W3"/>
              <a:ea typeface="Hiragino Sans GB W3"/>
              <a:cs typeface="Hiragino Sans GB W3"/>
            </a:endParaRPr>
          </a:p>
          <a:p>
            <a:pPr marL="0" indent="0" eaLnBrk="1" hangingPunct="1">
              <a:buFont typeface="Arial" charset="0"/>
              <a:buNone/>
            </a:pPr>
            <a:endParaRPr lang="zh-CN" altLang="en-US" sz="1400" smtClean="0">
              <a:latin typeface="Hiragino Sans GB W3"/>
              <a:ea typeface="Hiragino Sans GB W3"/>
              <a:cs typeface="Hiragino Sans GB W3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en-US" altLang="zh-CN" sz="1400" smtClean="0">
                <a:latin typeface="Hiragino Sans GB W3"/>
                <a:ea typeface="Hiragino Sans GB W3"/>
                <a:cs typeface="Hiragino Sans GB W3"/>
              </a:rPr>
              <a:t>CUEFEE</a:t>
            </a:r>
            <a:r>
              <a:rPr lang="zh-CN" altLang="zh-CN" sz="1400" b="1" smtClean="0">
                <a:latin typeface="Hiragino Sans GB W3"/>
                <a:ea typeface="Hiragino Sans GB W3"/>
                <a:cs typeface="Hiragino Sans GB W3"/>
              </a:rPr>
              <a:t>历史悠久</a:t>
            </a:r>
            <a:r>
              <a:rPr lang="zh-CN" altLang="zh-CN" sz="1400" smtClean="0">
                <a:latin typeface="Hiragino Sans GB W3"/>
                <a:ea typeface="Hiragino Sans GB W3"/>
                <a:cs typeface="Hiragino Sans GB W3"/>
              </a:rPr>
              <a:t>，以其</a:t>
            </a:r>
            <a:r>
              <a:rPr lang="zh-CN" altLang="zh-CN" sz="1400" b="1" smtClean="0">
                <a:latin typeface="Hiragino Sans GB W3"/>
                <a:ea typeface="Hiragino Sans GB W3"/>
                <a:cs typeface="Hiragino Sans GB W3"/>
              </a:rPr>
              <a:t>门槛高</a:t>
            </a:r>
            <a:r>
              <a:rPr lang="zh-CN" altLang="zh-CN" sz="1400" smtClean="0">
                <a:latin typeface="Hiragino Sans GB W3"/>
                <a:ea typeface="Hiragino Sans GB W3"/>
                <a:cs typeface="Hiragino Sans GB W3"/>
              </a:rPr>
              <a:t>，外国学生（非华裔）比例高</a:t>
            </a:r>
            <a:r>
              <a:rPr lang="zh-CN" altLang="en-US" sz="1400" smtClean="0">
                <a:latin typeface="Hiragino Sans GB W3"/>
                <a:ea typeface="Hiragino Sans GB W3"/>
                <a:cs typeface="Hiragino Sans GB W3"/>
              </a:rPr>
              <a:t>等</a:t>
            </a:r>
            <a:r>
              <a:rPr lang="zh-CN" altLang="zh-CN" sz="1400" smtClean="0">
                <a:latin typeface="Hiragino Sans GB W3"/>
                <a:ea typeface="Hiragino Sans GB W3"/>
                <a:cs typeface="Hiragino Sans GB W3"/>
              </a:rPr>
              <a:t>优势在众多法国语言学校中成为佼佼者。</a:t>
            </a:r>
            <a:endParaRPr lang="zh-CN" altLang="en-US" sz="1400" smtClean="0">
              <a:latin typeface="Hiragino Sans GB W3"/>
              <a:ea typeface="Hiragino Sans GB W3"/>
              <a:cs typeface="Hiragino Sans GB W3"/>
            </a:endParaRPr>
          </a:p>
          <a:p>
            <a:pPr marL="0" indent="0" eaLnBrk="1" hangingPunct="1">
              <a:buFont typeface="Arial" charset="0"/>
              <a:buNone/>
            </a:pPr>
            <a:endParaRPr lang="zh-CN" altLang="en-US" sz="1400" smtClean="0">
              <a:latin typeface="Hiragino Sans GB W3"/>
              <a:ea typeface="Hiragino Sans GB W3"/>
              <a:cs typeface="Hiragino Sans GB W3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zh-CN" altLang="zh-CN" sz="1400" smtClean="0">
                <a:latin typeface="Hiragino Sans GB W3"/>
                <a:ea typeface="Hiragino Sans GB W3"/>
                <a:cs typeface="Hiragino Sans GB W3"/>
              </a:rPr>
              <a:t>学校配备高科技语言资源教室，</a:t>
            </a:r>
            <a:r>
              <a:rPr lang="zh-CN" altLang="zh-CN" sz="1400" b="1" smtClean="0">
                <a:latin typeface="Hiragino Sans GB W3"/>
                <a:ea typeface="Hiragino Sans GB W3"/>
                <a:cs typeface="Hiragino Sans GB W3"/>
              </a:rPr>
              <a:t>并邀请文学院的老师来对学生教授法国历史</a:t>
            </a:r>
            <a:r>
              <a:rPr lang="zh-CN" altLang="en-US" sz="1400" b="1" smtClean="0">
                <a:latin typeface="Hiragino Sans GB W3"/>
                <a:ea typeface="Hiragino Sans GB W3"/>
                <a:cs typeface="Hiragino Sans GB W3"/>
              </a:rPr>
              <a:t>、</a:t>
            </a:r>
            <a:r>
              <a:rPr lang="zh-CN" altLang="zh-CN" sz="1400" b="1" smtClean="0">
                <a:latin typeface="Hiragino Sans GB W3"/>
                <a:ea typeface="Hiragino Sans GB W3"/>
                <a:cs typeface="Hiragino Sans GB W3"/>
              </a:rPr>
              <a:t>文化</a:t>
            </a:r>
            <a:r>
              <a:rPr lang="zh-CN" altLang="en-US" sz="1400" b="1" smtClean="0">
                <a:latin typeface="Hiragino Sans GB W3"/>
                <a:ea typeface="Hiragino Sans GB W3"/>
                <a:cs typeface="Hiragino Sans GB W3"/>
              </a:rPr>
              <a:t>课程</a:t>
            </a:r>
            <a:r>
              <a:rPr lang="zh-CN" altLang="zh-CN" sz="1400" smtClean="0">
                <a:latin typeface="Hiragino Sans GB W3"/>
                <a:ea typeface="Hiragino Sans GB W3"/>
                <a:cs typeface="Hiragino Sans GB W3"/>
              </a:rPr>
              <a:t>。 </a:t>
            </a:r>
            <a:endParaRPr lang="zh-CN" altLang="en-US" sz="1400" smtClean="0">
              <a:latin typeface="Hiragino Sans GB W3"/>
              <a:ea typeface="Hiragino Sans GB W3"/>
              <a:cs typeface="Hiragino Sans GB W3"/>
            </a:endParaRPr>
          </a:p>
          <a:p>
            <a:pPr marL="0" indent="0" eaLnBrk="1" hangingPunct="1">
              <a:buFont typeface="Arial" charset="0"/>
              <a:buNone/>
            </a:pPr>
            <a:endParaRPr lang="zh-CN" altLang="en-US" sz="1400" smtClean="0">
              <a:latin typeface="Hiragino Sans GB W3"/>
              <a:ea typeface="Hiragino Sans GB W3"/>
              <a:cs typeface="Hiragino Sans GB W3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zh-CN" altLang="zh-CN" sz="1400" b="1" smtClean="0">
                <a:latin typeface="Hiragino Sans GB W3"/>
                <a:ea typeface="Hiragino Sans GB W3"/>
                <a:cs typeface="Hiragino Sans GB W3"/>
              </a:rPr>
              <a:t>安排学生提前进入</a:t>
            </a:r>
            <a:r>
              <a:rPr lang="zh-CN" altLang="en-US" sz="1400" b="1" smtClean="0">
                <a:latin typeface="Hiragino Sans GB W3"/>
                <a:ea typeface="Hiragino Sans GB W3"/>
                <a:cs typeface="Hiragino Sans GB W3"/>
              </a:rPr>
              <a:t>大学</a:t>
            </a:r>
            <a:r>
              <a:rPr lang="zh-CN" altLang="zh-CN" sz="1400" b="1" smtClean="0">
                <a:latin typeface="Hiragino Sans GB W3"/>
                <a:ea typeface="Hiragino Sans GB W3"/>
                <a:cs typeface="Hiragino Sans GB W3"/>
              </a:rPr>
              <a:t>相关专业听课</a:t>
            </a:r>
            <a:r>
              <a:rPr lang="zh-CN" altLang="zh-CN" sz="1400" smtClean="0">
                <a:latin typeface="Hiragino Sans GB W3"/>
                <a:ea typeface="Hiragino Sans GB W3"/>
                <a:cs typeface="Hiragino Sans GB W3"/>
              </a:rPr>
              <a:t>，教授学习方法</a:t>
            </a:r>
            <a:r>
              <a:rPr lang="zh-CN" altLang="en-US" sz="1400" smtClean="0">
                <a:latin typeface="Hiragino Sans GB W3"/>
                <a:ea typeface="Hiragino Sans GB W3"/>
                <a:cs typeface="Hiragino Sans GB W3"/>
              </a:rPr>
              <a:t>，</a:t>
            </a:r>
            <a:r>
              <a:rPr lang="zh-CN" altLang="zh-CN" sz="1400" smtClean="0">
                <a:latin typeface="Hiragino Sans GB W3"/>
                <a:ea typeface="Hiragino Sans GB W3"/>
                <a:cs typeface="Hiragino Sans GB W3"/>
              </a:rPr>
              <a:t>这在法国的语言中心里是</a:t>
            </a:r>
            <a:r>
              <a:rPr lang="zh-CN" altLang="zh-CN" sz="1400" b="1" smtClean="0">
                <a:latin typeface="Hiragino Sans GB W3"/>
                <a:ea typeface="Hiragino Sans GB W3"/>
                <a:cs typeface="Hiragino Sans GB W3"/>
              </a:rPr>
              <a:t>独一无二</a:t>
            </a:r>
            <a:r>
              <a:rPr lang="zh-CN" altLang="zh-CN" sz="1400" smtClean="0">
                <a:latin typeface="Hiragino Sans GB W3"/>
                <a:ea typeface="Hiragino Sans GB W3"/>
                <a:cs typeface="Hiragino Sans GB W3"/>
              </a:rPr>
              <a:t>的，</a:t>
            </a:r>
            <a:r>
              <a:rPr lang="zh-CN" altLang="en-US" sz="1400" smtClean="0">
                <a:latin typeface="Hiragino Sans GB W3"/>
                <a:ea typeface="Hiragino Sans GB W3"/>
                <a:cs typeface="Hiragino Sans GB W3"/>
              </a:rPr>
              <a:t>为</a:t>
            </a:r>
            <a:r>
              <a:rPr lang="zh-CN" altLang="zh-CN" sz="1400" smtClean="0">
                <a:latin typeface="Hiragino Sans GB W3"/>
                <a:ea typeface="Hiragino Sans GB W3"/>
                <a:cs typeface="Hiragino Sans GB W3"/>
              </a:rPr>
              <a:t>学生提前进入专业课打好基础。  </a:t>
            </a: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A7880C-0C21-4F09-BB02-D20234CDF418}" type="slidenum">
              <a:rPr lang="zh-CN" altLang="en-US"/>
              <a:pPr>
                <a:defRPr/>
              </a:pPr>
              <a:t>4</a:t>
            </a:fld>
            <a:endParaRPr lang="zh-CN" altLang="en-US"/>
          </a:p>
        </p:txBody>
      </p:sp>
      <p:pic>
        <p:nvPicPr>
          <p:cNvPr id="20484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34113" y="0"/>
            <a:ext cx="4752975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7FAFD"/>
            </a:gs>
            <a:gs pos="74001">
              <a:srgbClr val="B5D2EC"/>
            </a:gs>
            <a:gs pos="83000">
              <a:srgbClr val="B5D2EC"/>
            </a:gs>
            <a:gs pos="100000">
              <a:srgbClr val="CEE1F2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五边形 81"/>
          <p:cNvSpPr/>
          <p:nvPr/>
        </p:nvSpPr>
        <p:spPr>
          <a:xfrm rot="10800000">
            <a:off x="8976889" y="2702189"/>
            <a:ext cx="1432899" cy="310753"/>
          </a:xfrm>
          <a:prstGeom prst="homePlate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cxnSp>
        <p:nvCxnSpPr>
          <p:cNvPr id="5" name="直线连接符 4"/>
          <p:cNvCxnSpPr>
            <a:stCxn id="0" idx="3"/>
          </p:cNvCxnSpPr>
          <p:nvPr/>
        </p:nvCxnSpPr>
        <p:spPr>
          <a:xfrm flipH="1">
            <a:off x="3136900" y="1398588"/>
            <a:ext cx="4763" cy="50673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0" name="标题 6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117600"/>
          </a:xfrm>
        </p:spPr>
        <p:txBody>
          <a:bodyPr/>
          <a:lstStyle/>
          <a:p>
            <a:pPr eaLnBrk="1" hangingPunct="1"/>
            <a:r>
              <a:rPr kumimoji="1" lang="zh-CN" altLang="en-US" sz="1400" b="1" smtClean="0">
                <a:solidFill>
                  <a:srgbClr val="002060"/>
                </a:solidFill>
                <a:latin typeface="Hiragino Sans GB W3"/>
                <a:ea typeface="Hiragino Sans GB W3"/>
                <a:cs typeface="Hiragino Sans GB W3"/>
              </a:rPr>
              <a:t>培养模式     </a:t>
            </a:r>
            <a:br>
              <a:rPr kumimoji="1" lang="zh-CN" altLang="en-US" sz="1400" b="1" smtClean="0">
                <a:solidFill>
                  <a:srgbClr val="002060"/>
                </a:solidFill>
                <a:latin typeface="Hiragino Sans GB W3"/>
                <a:ea typeface="Hiragino Sans GB W3"/>
                <a:cs typeface="Hiragino Sans GB W3"/>
              </a:rPr>
            </a:br>
            <a:endParaRPr kumimoji="1" lang="zh-CN" altLang="en-US" sz="1400" b="1" smtClean="0">
              <a:solidFill>
                <a:srgbClr val="002060"/>
              </a:solidFill>
              <a:latin typeface="Hiragino Sans GB W3"/>
              <a:ea typeface="Hiragino Sans GB W3"/>
              <a:cs typeface="Hiragino Sans GB W3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293140-C46E-4243-AE97-81089BBCC732}" type="slidenum">
              <a:rPr lang="zh-CN" altLang="en-US"/>
              <a:pPr>
                <a:defRPr/>
              </a:pPr>
              <a:t>5</a:t>
            </a:fld>
            <a:endParaRPr lang="zh-CN" altLang="en-US" dirty="0"/>
          </a:p>
        </p:txBody>
      </p:sp>
      <p:sp>
        <p:nvSpPr>
          <p:cNvPr id="19" name="五边形 18"/>
          <p:cNvSpPr/>
          <p:nvPr/>
        </p:nvSpPr>
        <p:spPr>
          <a:xfrm>
            <a:off x="1708226" y="1243165"/>
            <a:ext cx="1432899" cy="310753"/>
          </a:xfrm>
          <a:prstGeom prst="homePlate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latin typeface="Hiragino Sans GB W3" charset="-122"/>
                <a:ea typeface="Hiragino Sans GB W3" charset="-122"/>
                <a:cs typeface="Hiragino Sans GB W3" charset="-122"/>
              </a:rPr>
              <a:t>高考</a:t>
            </a:r>
          </a:p>
        </p:txBody>
      </p:sp>
      <p:sp>
        <p:nvSpPr>
          <p:cNvPr id="20" name="五边形 19"/>
          <p:cNvSpPr/>
          <p:nvPr/>
        </p:nvSpPr>
        <p:spPr>
          <a:xfrm>
            <a:off x="1722061" y="1695737"/>
            <a:ext cx="1432899" cy="310753"/>
          </a:xfrm>
          <a:prstGeom prst="homePlate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latin typeface="Hiragino Sans GB W3" charset="-122"/>
                <a:ea typeface="Hiragino Sans GB W3" charset="-122"/>
                <a:cs typeface="Hiragino Sans GB W3" charset="-122"/>
              </a:rPr>
              <a:t>中国大学 </a:t>
            </a:r>
          </a:p>
        </p:txBody>
      </p:sp>
      <p:sp>
        <p:nvSpPr>
          <p:cNvPr id="21" name="五边形 20"/>
          <p:cNvSpPr/>
          <p:nvPr/>
        </p:nvSpPr>
        <p:spPr>
          <a:xfrm rot="10800000">
            <a:off x="3137647" y="2186703"/>
            <a:ext cx="1432899" cy="310753"/>
          </a:xfrm>
          <a:prstGeom prst="homePlate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sp>
        <p:nvSpPr>
          <p:cNvPr id="22" name="五边形 21"/>
          <p:cNvSpPr/>
          <p:nvPr/>
        </p:nvSpPr>
        <p:spPr>
          <a:xfrm rot="10800000">
            <a:off x="3154960" y="2599375"/>
            <a:ext cx="1432899" cy="310753"/>
          </a:xfrm>
          <a:prstGeom prst="homePlate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21524" name="文本框 22"/>
          <p:cNvSpPr txBox="1">
            <a:spLocks noChangeArrowheads="1"/>
          </p:cNvSpPr>
          <p:nvPr/>
        </p:nvSpPr>
        <p:spPr bwMode="auto">
          <a:xfrm>
            <a:off x="3609975" y="2143125"/>
            <a:ext cx="7239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1400">
                <a:latin typeface="Hiragino Sans GB W3"/>
                <a:ea typeface="Hiragino Sans GB W3"/>
                <a:cs typeface="Hiragino Sans GB W3"/>
              </a:rPr>
              <a:t>第一年</a:t>
            </a:r>
          </a:p>
        </p:txBody>
      </p:sp>
      <p:sp>
        <p:nvSpPr>
          <p:cNvPr id="21525" name="文本框 23"/>
          <p:cNvSpPr txBox="1">
            <a:spLocks noChangeArrowheads="1"/>
          </p:cNvSpPr>
          <p:nvPr/>
        </p:nvSpPr>
        <p:spPr bwMode="auto">
          <a:xfrm>
            <a:off x="3611563" y="2579688"/>
            <a:ext cx="7239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1400">
                <a:latin typeface="Hiragino Sans GB W3"/>
                <a:ea typeface="Hiragino Sans GB W3"/>
                <a:cs typeface="Hiragino Sans GB W3"/>
              </a:rPr>
              <a:t>第两年</a:t>
            </a:r>
          </a:p>
        </p:txBody>
      </p:sp>
      <p:sp>
        <p:nvSpPr>
          <p:cNvPr id="26" name="五边形 25"/>
          <p:cNvSpPr/>
          <p:nvPr/>
        </p:nvSpPr>
        <p:spPr>
          <a:xfrm>
            <a:off x="1676000" y="3054531"/>
            <a:ext cx="1439854" cy="305375"/>
          </a:xfrm>
          <a:prstGeom prst="homePlate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latin typeface="Hiragino Sans GB W3" charset="-122"/>
                <a:ea typeface="Hiragino Sans GB W3" charset="-122"/>
                <a:cs typeface="Hiragino Sans GB W3" charset="-122"/>
              </a:rPr>
              <a:t>第三年 </a:t>
            </a:r>
          </a:p>
        </p:txBody>
      </p:sp>
      <p:sp>
        <p:nvSpPr>
          <p:cNvPr id="27" name="五边形 26"/>
          <p:cNvSpPr/>
          <p:nvPr/>
        </p:nvSpPr>
        <p:spPr>
          <a:xfrm>
            <a:off x="1697793" y="3595739"/>
            <a:ext cx="1439854" cy="495253"/>
          </a:xfrm>
          <a:prstGeom prst="homePlate">
            <a:avLst/>
          </a:prstGeom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latin typeface="Hiragino Sans GB W3" charset="-122"/>
                <a:ea typeface="Hiragino Sans GB W3" charset="-122"/>
                <a:cs typeface="Hiragino Sans GB W3" charset="-122"/>
              </a:rPr>
              <a:t>获得国内高校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latin typeface="Hiragino Sans GB W3" charset="-122"/>
                <a:ea typeface="Hiragino Sans GB W3" charset="-122"/>
                <a:cs typeface="Hiragino Sans GB W3" charset="-122"/>
              </a:rPr>
              <a:t>专科文凭</a:t>
            </a:r>
          </a:p>
        </p:txBody>
      </p:sp>
      <p:sp>
        <p:nvSpPr>
          <p:cNvPr id="30" name="五边形 29"/>
          <p:cNvSpPr/>
          <p:nvPr/>
        </p:nvSpPr>
        <p:spPr>
          <a:xfrm rot="10800000">
            <a:off x="3161301" y="4287986"/>
            <a:ext cx="1594954" cy="296472"/>
          </a:xfrm>
          <a:prstGeom prst="homePlate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sp>
        <p:nvSpPr>
          <p:cNvPr id="21535" name="文本框 32"/>
          <p:cNvSpPr txBox="1">
            <a:spLocks noChangeArrowheads="1"/>
          </p:cNvSpPr>
          <p:nvPr/>
        </p:nvSpPr>
        <p:spPr bwMode="auto">
          <a:xfrm>
            <a:off x="3640138" y="4257675"/>
            <a:ext cx="7826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1400">
                <a:latin typeface="Hiragino Sans GB W3"/>
                <a:ea typeface="Hiragino Sans GB W3"/>
                <a:cs typeface="Hiragino Sans GB W3"/>
              </a:rPr>
              <a:t> 第四年</a:t>
            </a:r>
          </a:p>
        </p:txBody>
      </p:sp>
      <p:sp>
        <p:nvSpPr>
          <p:cNvPr id="35" name="五边形 34"/>
          <p:cNvSpPr/>
          <p:nvPr/>
        </p:nvSpPr>
        <p:spPr>
          <a:xfrm rot="10800000">
            <a:off x="3151986" y="4724309"/>
            <a:ext cx="1574140" cy="512430"/>
          </a:xfrm>
          <a:prstGeom prst="homePlate">
            <a:avLst/>
          </a:prstGeom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sp>
        <p:nvSpPr>
          <p:cNvPr id="21539" name="文本框 35"/>
          <p:cNvSpPr txBox="1">
            <a:spLocks noChangeArrowheads="1"/>
          </p:cNvSpPr>
          <p:nvPr/>
        </p:nvSpPr>
        <p:spPr bwMode="auto">
          <a:xfrm>
            <a:off x="3441700" y="4724400"/>
            <a:ext cx="1304925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sz="1400">
                <a:latin typeface="Hiragino Sans GB W3"/>
                <a:ea typeface="Hiragino Sans GB W3"/>
                <a:cs typeface="Hiragino Sans GB W3"/>
              </a:rPr>
              <a:t>获得法国大学</a:t>
            </a:r>
          </a:p>
          <a:p>
            <a:pPr algn="ctr"/>
            <a:r>
              <a:rPr kumimoji="1" lang="zh-CN" altLang="en-US" sz="1400">
                <a:latin typeface="Hiragino Sans GB W3"/>
                <a:ea typeface="Hiragino Sans GB W3"/>
                <a:cs typeface="Hiragino Sans GB W3"/>
              </a:rPr>
              <a:t>本科学位证</a:t>
            </a:r>
          </a:p>
        </p:txBody>
      </p:sp>
      <p:sp>
        <p:nvSpPr>
          <p:cNvPr id="39" name="五边形 38"/>
          <p:cNvSpPr/>
          <p:nvPr/>
        </p:nvSpPr>
        <p:spPr>
          <a:xfrm>
            <a:off x="1704749" y="5304050"/>
            <a:ext cx="1432899" cy="258014"/>
          </a:xfrm>
          <a:prstGeom prst="homePlate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>
                <a:latin typeface="Hiragino Sans GB W3" charset="-122"/>
                <a:ea typeface="Hiragino Sans GB W3" charset="-122"/>
                <a:cs typeface="Hiragino Sans GB W3" charset="-122"/>
              </a:rPr>
              <a:t>第五年</a:t>
            </a:r>
            <a:endParaRPr kumimoji="1" lang="zh-CN" altLang="en-US" sz="1400" dirty="0"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44" name="五边形 43"/>
          <p:cNvSpPr/>
          <p:nvPr/>
        </p:nvSpPr>
        <p:spPr>
          <a:xfrm>
            <a:off x="1704748" y="6218869"/>
            <a:ext cx="1432899" cy="541159"/>
          </a:xfrm>
          <a:prstGeom prst="homePlate">
            <a:avLst/>
          </a:prstGeom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latin typeface="Hiragino Sans GB W3" charset="-122"/>
                <a:ea typeface="Hiragino Sans GB W3" charset="-122"/>
                <a:cs typeface="Hiragino Sans GB W3" charset="-122"/>
              </a:rPr>
              <a:t>获得法国大学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latin typeface="Hiragino Sans GB W3" charset="-122"/>
                <a:ea typeface="Hiragino Sans GB W3" charset="-122"/>
                <a:cs typeface="Hiragino Sans GB W3" charset="-122"/>
              </a:rPr>
              <a:t>研究生学位</a:t>
            </a:r>
          </a:p>
        </p:txBody>
      </p:sp>
      <p:cxnSp>
        <p:nvCxnSpPr>
          <p:cNvPr id="47" name="直线连接符 46"/>
          <p:cNvCxnSpPr>
            <a:stCxn id="0" idx="3"/>
          </p:cNvCxnSpPr>
          <p:nvPr/>
        </p:nvCxnSpPr>
        <p:spPr>
          <a:xfrm flipH="1">
            <a:off x="1695450" y="2341563"/>
            <a:ext cx="1441450" cy="163512"/>
          </a:xfrm>
          <a:prstGeom prst="line">
            <a:avLst/>
          </a:prstGeom>
          <a:ln>
            <a:solidFill>
              <a:srgbClr val="1E6DE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线连接符 49"/>
          <p:cNvCxnSpPr>
            <a:stCxn id="0" idx="3"/>
          </p:cNvCxnSpPr>
          <p:nvPr/>
        </p:nvCxnSpPr>
        <p:spPr>
          <a:xfrm flipH="1" flipV="1">
            <a:off x="1662113" y="2520950"/>
            <a:ext cx="1492250" cy="233363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五边形 54"/>
          <p:cNvSpPr/>
          <p:nvPr/>
        </p:nvSpPr>
        <p:spPr>
          <a:xfrm>
            <a:off x="1715182" y="5675958"/>
            <a:ext cx="1432899" cy="258014"/>
          </a:xfrm>
          <a:prstGeom prst="homePlate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latin typeface="Hiragino Sans GB W3" charset="-122"/>
                <a:ea typeface="Hiragino Sans GB W3" charset="-122"/>
                <a:cs typeface="Hiragino Sans GB W3" charset="-122"/>
              </a:rPr>
              <a:t>第六年</a:t>
            </a:r>
          </a:p>
        </p:txBody>
      </p:sp>
      <p:sp>
        <p:nvSpPr>
          <p:cNvPr id="21551" name="文本框 55"/>
          <p:cNvSpPr txBox="1">
            <a:spLocks noChangeArrowheads="1"/>
          </p:cNvSpPr>
          <p:nvPr/>
        </p:nvSpPr>
        <p:spPr bwMode="auto">
          <a:xfrm>
            <a:off x="474663" y="2197100"/>
            <a:ext cx="21272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1000">
                <a:latin typeface="Hiragino Sans GB W3"/>
                <a:ea typeface="Hiragino Sans GB W3"/>
                <a:cs typeface="Hiragino Sans GB W3"/>
              </a:rPr>
              <a:t>地点：</a:t>
            </a:r>
          </a:p>
          <a:p>
            <a:r>
              <a:rPr kumimoji="1" lang="zh-CN" altLang="en-US" sz="1000">
                <a:latin typeface="Hiragino Sans GB W3"/>
                <a:ea typeface="Hiragino Sans GB W3"/>
                <a:cs typeface="Hiragino Sans GB W3"/>
              </a:rPr>
              <a:t>中国大学</a:t>
            </a:r>
          </a:p>
          <a:p>
            <a:r>
              <a:rPr kumimoji="1" lang="zh-CN" altLang="en-US" sz="1000">
                <a:latin typeface="Hiragino Sans GB W3"/>
                <a:ea typeface="Hiragino Sans GB W3"/>
                <a:cs typeface="Hiragino Sans GB W3"/>
              </a:rPr>
              <a:t>完成专业课程</a:t>
            </a:r>
          </a:p>
          <a:p>
            <a:r>
              <a:rPr kumimoji="1" lang="en-US" altLang="zh-CN" sz="1000">
                <a:latin typeface="Hiragino Sans GB W3"/>
                <a:ea typeface="Hiragino Sans GB W3"/>
                <a:cs typeface="Hiragino Sans GB W3"/>
              </a:rPr>
              <a:t>600-700</a:t>
            </a:r>
            <a:r>
              <a:rPr kumimoji="1" lang="zh-CN" altLang="en-US" sz="1000">
                <a:latin typeface="Hiragino Sans GB W3"/>
                <a:ea typeface="Hiragino Sans GB W3"/>
                <a:cs typeface="Hiragino Sans GB W3"/>
              </a:rPr>
              <a:t>课时的法语学习，法语等级达到</a:t>
            </a:r>
            <a:r>
              <a:rPr kumimoji="1" lang="en-US" altLang="zh-CN" sz="1000">
                <a:latin typeface="Hiragino Sans GB W3"/>
                <a:ea typeface="Hiragino Sans GB W3"/>
                <a:cs typeface="Hiragino Sans GB W3"/>
              </a:rPr>
              <a:t>b1</a:t>
            </a:r>
            <a:endParaRPr kumimoji="1" lang="zh-CN" altLang="en-US" sz="1000">
              <a:latin typeface="Hiragino Sans GB W3"/>
              <a:ea typeface="Hiragino Sans GB W3"/>
              <a:cs typeface="Hiragino Sans GB W3"/>
            </a:endParaRPr>
          </a:p>
        </p:txBody>
      </p:sp>
      <p:cxnSp>
        <p:nvCxnSpPr>
          <p:cNvPr id="58" name="直线连接符 57"/>
          <p:cNvCxnSpPr/>
          <p:nvPr/>
        </p:nvCxnSpPr>
        <p:spPr>
          <a:xfrm flipV="1">
            <a:off x="3184525" y="3181350"/>
            <a:ext cx="852488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53" name="文本框 58"/>
          <p:cNvSpPr txBox="1">
            <a:spLocks noChangeArrowheads="1"/>
          </p:cNvSpPr>
          <p:nvPr/>
        </p:nvSpPr>
        <p:spPr bwMode="auto">
          <a:xfrm>
            <a:off x="4037013" y="3017838"/>
            <a:ext cx="1849437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1000">
                <a:latin typeface="Hiragino Sans GB W3"/>
                <a:ea typeface="Hiragino Sans GB W3"/>
                <a:cs typeface="Hiragino Sans GB W3"/>
              </a:rPr>
              <a:t>地点：</a:t>
            </a:r>
          </a:p>
          <a:p>
            <a:r>
              <a:rPr kumimoji="1" lang="zh-CN" altLang="en-US" sz="1000">
                <a:latin typeface="Hiragino Sans GB W3"/>
                <a:ea typeface="Hiragino Sans GB W3"/>
                <a:cs typeface="Hiragino Sans GB W3"/>
              </a:rPr>
              <a:t>法国图尔大学语言中心</a:t>
            </a:r>
          </a:p>
          <a:p>
            <a:r>
              <a:rPr kumimoji="1" lang="en-US" altLang="zh-CN" sz="1000">
                <a:latin typeface="Hiragino Sans GB W3"/>
                <a:ea typeface="Hiragino Sans GB W3"/>
                <a:cs typeface="Hiragino Sans GB W3"/>
              </a:rPr>
              <a:t>500</a:t>
            </a:r>
            <a:r>
              <a:rPr kumimoji="1" lang="zh-CN" altLang="en-US" sz="1000">
                <a:latin typeface="Hiragino Sans GB W3"/>
                <a:ea typeface="Hiragino Sans GB W3"/>
                <a:cs typeface="Hiragino Sans GB W3"/>
              </a:rPr>
              <a:t>课时法语文化、语言学习</a:t>
            </a:r>
          </a:p>
        </p:txBody>
      </p:sp>
      <p:cxnSp>
        <p:nvCxnSpPr>
          <p:cNvPr id="64" name="直线连接符 63"/>
          <p:cNvCxnSpPr>
            <a:stCxn id="0" idx="3"/>
          </p:cNvCxnSpPr>
          <p:nvPr/>
        </p:nvCxnSpPr>
        <p:spPr>
          <a:xfrm flipH="1" flipV="1">
            <a:off x="2297113" y="4433888"/>
            <a:ext cx="863600" cy="158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55" name="文本框 68"/>
          <p:cNvSpPr txBox="1">
            <a:spLocks noChangeArrowheads="1"/>
          </p:cNvSpPr>
          <p:nvPr/>
        </p:nvSpPr>
        <p:spPr bwMode="auto">
          <a:xfrm>
            <a:off x="1516063" y="4257675"/>
            <a:ext cx="108267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1000">
                <a:latin typeface="Hiragino Sans GB W3"/>
                <a:ea typeface="Hiragino Sans GB W3"/>
                <a:cs typeface="Hiragino Sans GB W3"/>
              </a:rPr>
              <a:t>地点：</a:t>
            </a:r>
          </a:p>
          <a:p>
            <a:r>
              <a:rPr kumimoji="1" lang="zh-CN" altLang="en-US" sz="1000">
                <a:latin typeface="Hiragino Sans GB W3"/>
                <a:ea typeface="Hiragino Sans GB W3"/>
                <a:cs typeface="Hiragino Sans GB W3"/>
              </a:rPr>
              <a:t>法国图尔大学</a:t>
            </a:r>
          </a:p>
          <a:p>
            <a:r>
              <a:rPr kumimoji="1" lang="zh-CN" altLang="en-US" sz="1000">
                <a:latin typeface="Hiragino Sans GB W3"/>
                <a:ea typeface="Hiragino Sans GB W3"/>
                <a:cs typeface="Hiragino Sans GB W3"/>
              </a:rPr>
              <a:t>法国本科第三年</a:t>
            </a:r>
          </a:p>
        </p:txBody>
      </p:sp>
      <p:cxnSp>
        <p:nvCxnSpPr>
          <p:cNvPr id="74" name="直线连接符 73"/>
          <p:cNvCxnSpPr>
            <a:stCxn id="0" idx="3"/>
            <a:endCxn id="21558" idx="1"/>
          </p:cNvCxnSpPr>
          <p:nvPr/>
        </p:nvCxnSpPr>
        <p:spPr>
          <a:xfrm>
            <a:off x="3136900" y="5432425"/>
            <a:ext cx="1020763" cy="24923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线连接符 75"/>
          <p:cNvCxnSpPr>
            <a:stCxn id="0" idx="3"/>
          </p:cNvCxnSpPr>
          <p:nvPr/>
        </p:nvCxnSpPr>
        <p:spPr>
          <a:xfrm flipV="1">
            <a:off x="3148013" y="5670550"/>
            <a:ext cx="931862" cy="13493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58" name="文本框 78"/>
          <p:cNvSpPr txBox="1">
            <a:spLocks noChangeArrowheads="1"/>
          </p:cNvSpPr>
          <p:nvPr/>
        </p:nvSpPr>
        <p:spPr bwMode="auto">
          <a:xfrm>
            <a:off x="4157663" y="5403850"/>
            <a:ext cx="108267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1000">
                <a:latin typeface="Hiragino Sans GB W3"/>
                <a:ea typeface="Hiragino Sans GB W3"/>
                <a:cs typeface="Hiragino Sans GB W3"/>
              </a:rPr>
              <a:t>地点：</a:t>
            </a:r>
          </a:p>
          <a:p>
            <a:r>
              <a:rPr kumimoji="1" lang="zh-CN" altLang="en-US" sz="1000">
                <a:latin typeface="Hiragino Sans GB W3"/>
                <a:ea typeface="Hiragino Sans GB W3"/>
                <a:cs typeface="Hiragino Sans GB W3"/>
              </a:rPr>
              <a:t>法国大学</a:t>
            </a:r>
          </a:p>
          <a:p>
            <a:r>
              <a:rPr kumimoji="1" lang="zh-CN" altLang="en-US" sz="1000">
                <a:latin typeface="Hiragino Sans GB W3"/>
                <a:ea typeface="Hiragino Sans GB W3"/>
                <a:cs typeface="Hiragino Sans GB W3"/>
              </a:rPr>
              <a:t>继续攻读研究生</a:t>
            </a:r>
          </a:p>
        </p:txBody>
      </p:sp>
      <p:sp>
        <p:nvSpPr>
          <p:cNvPr id="21559" name="文本框 28"/>
          <p:cNvSpPr txBox="1">
            <a:spLocks noChangeArrowheads="1"/>
          </p:cNvSpPr>
          <p:nvPr/>
        </p:nvSpPr>
        <p:spPr bwMode="auto">
          <a:xfrm>
            <a:off x="1722438" y="530225"/>
            <a:ext cx="27003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>
                <a:latin typeface="Hiragino Sans GB W3"/>
                <a:ea typeface="Hiragino Sans GB W3"/>
                <a:cs typeface="Hiragino Sans GB W3"/>
              </a:rPr>
              <a:t>非法语专业     </a:t>
            </a:r>
            <a:r>
              <a:rPr kumimoji="1" lang="en-US" altLang="zh-CN">
                <a:latin typeface="Hiragino Sans GB W3"/>
                <a:ea typeface="Hiragino Sans GB W3"/>
                <a:cs typeface="Hiragino Sans GB W3"/>
              </a:rPr>
              <a:t>2+1+1</a:t>
            </a:r>
            <a:endParaRPr kumimoji="1" lang="zh-CN" altLang="en-US">
              <a:latin typeface="Hiragino Sans GB W3"/>
              <a:ea typeface="Hiragino Sans GB W3"/>
              <a:cs typeface="Hiragino Sans GB W3"/>
            </a:endParaRPr>
          </a:p>
        </p:txBody>
      </p:sp>
      <p:sp>
        <p:nvSpPr>
          <p:cNvPr id="21560" name="文本框 30"/>
          <p:cNvSpPr txBox="1">
            <a:spLocks noChangeArrowheads="1"/>
          </p:cNvSpPr>
          <p:nvPr/>
        </p:nvSpPr>
        <p:spPr bwMode="auto">
          <a:xfrm>
            <a:off x="7712075" y="582613"/>
            <a:ext cx="24622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>
                <a:latin typeface="Hiragino Sans GB W3"/>
                <a:ea typeface="Hiragino Sans GB W3"/>
                <a:cs typeface="Hiragino Sans GB W3"/>
              </a:rPr>
              <a:t>法语专业    </a:t>
            </a:r>
            <a:r>
              <a:rPr kumimoji="1" lang="en-US" altLang="zh-CN">
                <a:latin typeface="Hiragino Sans GB W3"/>
                <a:ea typeface="Hiragino Sans GB W3"/>
                <a:cs typeface="Hiragino Sans GB W3"/>
              </a:rPr>
              <a:t>3+1</a:t>
            </a:r>
            <a:endParaRPr kumimoji="1" lang="zh-CN" altLang="en-US">
              <a:latin typeface="Hiragino Sans GB W3"/>
              <a:ea typeface="Hiragino Sans GB W3"/>
              <a:cs typeface="Hiragino Sans GB W3"/>
            </a:endParaRPr>
          </a:p>
        </p:txBody>
      </p:sp>
      <p:cxnSp>
        <p:nvCxnSpPr>
          <p:cNvPr id="48" name="直线连接符 47"/>
          <p:cNvCxnSpPr/>
          <p:nvPr/>
        </p:nvCxnSpPr>
        <p:spPr>
          <a:xfrm flipH="1">
            <a:off x="8986838" y="1365250"/>
            <a:ext cx="3175" cy="50673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五边形 48"/>
          <p:cNvSpPr/>
          <p:nvPr/>
        </p:nvSpPr>
        <p:spPr>
          <a:xfrm>
            <a:off x="7541814" y="1242662"/>
            <a:ext cx="1432899" cy="310753"/>
          </a:xfrm>
          <a:prstGeom prst="homePlate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latin typeface="Hiragino Sans GB W3" charset="-122"/>
                <a:ea typeface="Hiragino Sans GB W3" charset="-122"/>
                <a:cs typeface="Hiragino Sans GB W3" charset="-122"/>
              </a:rPr>
              <a:t>高考</a:t>
            </a:r>
          </a:p>
        </p:txBody>
      </p:sp>
      <p:sp>
        <p:nvSpPr>
          <p:cNvPr id="51" name="五边形 50"/>
          <p:cNvSpPr/>
          <p:nvPr/>
        </p:nvSpPr>
        <p:spPr>
          <a:xfrm>
            <a:off x="7534436" y="1696705"/>
            <a:ext cx="1432899" cy="500071"/>
          </a:xfrm>
          <a:prstGeom prst="homePlate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latin typeface="Hiragino Sans GB W3" charset="-122"/>
                <a:ea typeface="Hiragino Sans GB W3" charset="-122"/>
                <a:cs typeface="Hiragino Sans GB W3" charset="-122"/>
              </a:rPr>
              <a:t>中国大学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latin typeface="Hiragino Sans GB W3" charset="-122"/>
                <a:ea typeface="Hiragino Sans GB W3" charset="-122"/>
                <a:cs typeface="Hiragino Sans GB W3" charset="-122"/>
              </a:rPr>
              <a:t>法语专业</a:t>
            </a:r>
          </a:p>
        </p:txBody>
      </p:sp>
      <p:sp>
        <p:nvSpPr>
          <p:cNvPr id="52" name="五边形 51"/>
          <p:cNvSpPr/>
          <p:nvPr/>
        </p:nvSpPr>
        <p:spPr>
          <a:xfrm rot="10800000">
            <a:off x="8984775" y="2245562"/>
            <a:ext cx="1432899" cy="310753"/>
          </a:xfrm>
          <a:prstGeom prst="homePlate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sp>
        <p:nvSpPr>
          <p:cNvPr id="54" name="五边形 53"/>
          <p:cNvSpPr/>
          <p:nvPr/>
        </p:nvSpPr>
        <p:spPr>
          <a:xfrm rot="10800000">
            <a:off x="8996397" y="3101324"/>
            <a:ext cx="1432899" cy="310753"/>
          </a:xfrm>
          <a:prstGeom prst="homePlate">
            <a:avLst>
              <a:gd name="adj" fmla="val 31836"/>
            </a:avLst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sp>
        <p:nvSpPr>
          <p:cNvPr id="57" name="五边形 56"/>
          <p:cNvSpPr/>
          <p:nvPr/>
        </p:nvSpPr>
        <p:spPr>
          <a:xfrm>
            <a:off x="7513637" y="3639154"/>
            <a:ext cx="1439854" cy="495253"/>
          </a:xfrm>
          <a:prstGeom prst="homePlate">
            <a:avLst/>
          </a:prstGeom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latin typeface="Hiragino Sans GB W3" charset="-122"/>
                <a:ea typeface="Hiragino Sans GB W3" charset="-122"/>
                <a:cs typeface="Hiragino Sans GB W3" charset="-122"/>
              </a:rPr>
              <a:t>获得国内高校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latin typeface="Hiragino Sans GB W3" charset="-122"/>
                <a:ea typeface="Hiragino Sans GB W3" charset="-122"/>
                <a:cs typeface="Hiragino Sans GB W3" charset="-122"/>
              </a:rPr>
              <a:t>专科文凭</a:t>
            </a:r>
          </a:p>
        </p:txBody>
      </p:sp>
      <p:sp>
        <p:nvSpPr>
          <p:cNvPr id="60" name="五边形 59"/>
          <p:cNvSpPr/>
          <p:nvPr/>
        </p:nvSpPr>
        <p:spPr>
          <a:xfrm rot="10800000">
            <a:off x="9007834" y="4314434"/>
            <a:ext cx="1594954" cy="296472"/>
          </a:xfrm>
          <a:prstGeom prst="homePlate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sp>
        <p:nvSpPr>
          <p:cNvPr id="61" name="五边形 60"/>
          <p:cNvSpPr/>
          <p:nvPr/>
        </p:nvSpPr>
        <p:spPr>
          <a:xfrm rot="10800000">
            <a:off x="8999225" y="4709851"/>
            <a:ext cx="1574140" cy="512430"/>
          </a:xfrm>
          <a:prstGeom prst="homePlate">
            <a:avLst/>
          </a:prstGeom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sp>
        <p:nvSpPr>
          <p:cNvPr id="62" name="五边形 61"/>
          <p:cNvSpPr/>
          <p:nvPr/>
        </p:nvSpPr>
        <p:spPr>
          <a:xfrm>
            <a:off x="7534435" y="5343058"/>
            <a:ext cx="1432899" cy="258014"/>
          </a:xfrm>
          <a:prstGeom prst="homePlate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>
                <a:latin typeface="Hiragino Sans GB W3" charset="-122"/>
                <a:ea typeface="Hiragino Sans GB W3" charset="-122"/>
                <a:cs typeface="Hiragino Sans GB W3" charset="-122"/>
              </a:rPr>
              <a:t>第五年</a:t>
            </a:r>
            <a:endParaRPr kumimoji="1" lang="zh-CN" altLang="en-US" sz="1400" dirty="0"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63" name="五边形 62"/>
          <p:cNvSpPr/>
          <p:nvPr/>
        </p:nvSpPr>
        <p:spPr>
          <a:xfrm>
            <a:off x="7540100" y="5694558"/>
            <a:ext cx="1432899" cy="258014"/>
          </a:xfrm>
          <a:prstGeom prst="homePlate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latin typeface="Hiragino Sans GB W3" charset="-122"/>
                <a:ea typeface="Hiragino Sans GB W3" charset="-122"/>
                <a:cs typeface="Hiragino Sans GB W3" charset="-122"/>
              </a:rPr>
              <a:t>第六年</a:t>
            </a:r>
          </a:p>
        </p:txBody>
      </p:sp>
      <p:sp>
        <p:nvSpPr>
          <p:cNvPr id="65" name="五边形 64"/>
          <p:cNvSpPr/>
          <p:nvPr/>
        </p:nvSpPr>
        <p:spPr>
          <a:xfrm>
            <a:off x="7537836" y="6150159"/>
            <a:ext cx="1432899" cy="541159"/>
          </a:xfrm>
          <a:prstGeom prst="homePlate">
            <a:avLst/>
          </a:prstGeom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latin typeface="Hiragino Sans GB W3" charset="-122"/>
                <a:ea typeface="Hiragino Sans GB W3" charset="-122"/>
                <a:cs typeface="Hiragino Sans GB W3" charset="-122"/>
              </a:rPr>
              <a:t>获得法国大学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latin typeface="Hiragino Sans GB W3" charset="-122"/>
                <a:ea typeface="Hiragino Sans GB W3" charset="-122"/>
                <a:cs typeface="Hiragino Sans GB W3" charset="-122"/>
              </a:rPr>
              <a:t>研究生学位</a:t>
            </a:r>
          </a:p>
        </p:txBody>
      </p:sp>
      <p:sp>
        <p:nvSpPr>
          <p:cNvPr id="21592" name="矩形 33"/>
          <p:cNvSpPr>
            <a:spLocks noChangeArrowheads="1"/>
          </p:cNvSpPr>
          <p:nvPr/>
        </p:nvSpPr>
        <p:spPr bwMode="auto">
          <a:xfrm>
            <a:off x="9424988" y="2252663"/>
            <a:ext cx="722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1400">
                <a:latin typeface="Hiragino Sans GB W3"/>
                <a:ea typeface="Hiragino Sans GB W3"/>
                <a:cs typeface="Hiragino Sans GB W3"/>
              </a:rPr>
              <a:t>第一年</a:t>
            </a:r>
          </a:p>
        </p:txBody>
      </p:sp>
      <p:sp>
        <p:nvSpPr>
          <p:cNvPr id="21593" name="矩形 36"/>
          <p:cNvSpPr>
            <a:spLocks noChangeArrowheads="1"/>
          </p:cNvSpPr>
          <p:nvPr/>
        </p:nvSpPr>
        <p:spPr bwMode="auto">
          <a:xfrm>
            <a:off x="9444038" y="2676525"/>
            <a:ext cx="722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1400">
                <a:latin typeface="Hiragino Sans GB W3"/>
                <a:ea typeface="Hiragino Sans GB W3"/>
                <a:cs typeface="Hiragino Sans GB W3"/>
              </a:rPr>
              <a:t>第两年</a:t>
            </a:r>
          </a:p>
        </p:txBody>
      </p:sp>
      <p:sp>
        <p:nvSpPr>
          <p:cNvPr id="21594" name="矩形 37"/>
          <p:cNvSpPr>
            <a:spLocks noChangeArrowheads="1"/>
          </p:cNvSpPr>
          <p:nvPr/>
        </p:nvSpPr>
        <p:spPr bwMode="auto">
          <a:xfrm>
            <a:off x="9437688" y="3132138"/>
            <a:ext cx="7826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1400">
                <a:latin typeface="Hiragino Sans GB W3"/>
                <a:ea typeface="Hiragino Sans GB W3"/>
                <a:cs typeface="Hiragino Sans GB W3"/>
              </a:rPr>
              <a:t>第三年 </a:t>
            </a:r>
          </a:p>
        </p:txBody>
      </p:sp>
      <p:sp>
        <p:nvSpPr>
          <p:cNvPr id="21595" name="矩形 39"/>
          <p:cNvSpPr>
            <a:spLocks noChangeArrowheads="1"/>
          </p:cNvSpPr>
          <p:nvPr/>
        </p:nvSpPr>
        <p:spPr bwMode="auto">
          <a:xfrm>
            <a:off x="9451975" y="4270375"/>
            <a:ext cx="782638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1400">
                <a:latin typeface="Hiragino Sans GB W3"/>
                <a:ea typeface="Hiragino Sans GB W3"/>
                <a:cs typeface="Hiragino Sans GB W3"/>
              </a:rPr>
              <a:t> 第四年</a:t>
            </a:r>
          </a:p>
        </p:txBody>
      </p:sp>
      <p:sp>
        <p:nvSpPr>
          <p:cNvPr id="21596" name="矩形 40"/>
          <p:cNvSpPr>
            <a:spLocks noChangeArrowheads="1"/>
          </p:cNvSpPr>
          <p:nvPr/>
        </p:nvSpPr>
        <p:spPr bwMode="auto">
          <a:xfrm>
            <a:off x="6808788" y="4719638"/>
            <a:ext cx="60960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sz="1400">
                <a:latin typeface="Hiragino Sans GB W3"/>
                <a:ea typeface="Hiragino Sans GB W3"/>
                <a:cs typeface="Hiragino Sans GB W3"/>
              </a:rPr>
              <a:t>获得法国大学</a:t>
            </a:r>
          </a:p>
          <a:p>
            <a:pPr algn="ctr"/>
            <a:r>
              <a:rPr kumimoji="1" lang="zh-CN" altLang="en-US" sz="1400">
                <a:latin typeface="Hiragino Sans GB W3"/>
                <a:ea typeface="Hiragino Sans GB W3"/>
                <a:cs typeface="Hiragino Sans GB W3"/>
              </a:rPr>
              <a:t>本科学位证</a:t>
            </a:r>
          </a:p>
        </p:txBody>
      </p:sp>
      <p:sp>
        <p:nvSpPr>
          <p:cNvPr id="21597" name="文本框 41"/>
          <p:cNvSpPr txBox="1">
            <a:spLocks noChangeArrowheads="1"/>
          </p:cNvSpPr>
          <p:nvPr/>
        </p:nvSpPr>
        <p:spPr bwMode="auto">
          <a:xfrm>
            <a:off x="6616700" y="2505075"/>
            <a:ext cx="1595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1000">
                <a:latin typeface="Hiragino Sans GB W3"/>
                <a:ea typeface="Hiragino Sans GB W3"/>
                <a:cs typeface="Hiragino Sans GB W3"/>
              </a:rPr>
              <a:t>地点：</a:t>
            </a:r>
          </a:p>
          <a:p>
            <a:r>
              <a:rPr kumimoji="1" lang="zh-CN" altLang="en-US" sz="1000">
                <a:latin typeface="Hiragino Sans GB W3"/>
                <a:ea typeface="Hiragino Sans GB W3"/>
                <a:cs typeface="Hiragino Sans GB W3"/>
              </a:rPr>
              <a:t>中国大学</a:t>
            </a:r>
          </a:p>
          <a:p>
            <a:r>
              <a:rPr kumimoji="1" lang="zh-CN" altLang="en-US" sz="1000">
                <a:latin typeface="Hiragino Sans GB W3"/>
                <a:ea typeface="Hiragino Sans GB W3"/>
                <a:cs typeface="Hiragino Sans GB W3"/>
              </a:rPr>
              <a:t>完成法语专业专业课学习</a:t>
            </a:r>
          </a:p>
          <a:p>
            <a:r>
              <a:rPr kumimoji="1" lang="zh-CN" altLang="en-US" sz="1000">
                <a:latin typeface="Hiragino Sans GB W3"/>
                <a:ea typeface="Hiragino Sans GB W3"/>
                <a:cs typeface="Hiragino Sans GB W3"/>
              </a:rPr>
              <a:t>法语等级达到</a:t>
            </a:r>
            <a:r>
              <a:rPr kumimoji="1" lang="en-US" altLang="zh-CN" sz="1000">
                <a:latin typeface="Hiragino Sans GB W3"/>
                <a:ea typeface="Hiragino Sans GB W3"/>
                <a:cs typeface="Hiragino Sans GB W3"/>
              </a:rPr>
              <a:t>b2</a:t>
            </a:r>
            <a:endParaRPr kumimoji="1" lang="zh-CN" altLang="en-US" sz="1000">
              <a:latin typeface="Hiragino Sans GB W3"/>
              <a:ea typeface="Hiragino Sans GB W3"/>
              <a:cs typeface="Hiragino Sans GB W3"/>
            </a:endParaRPr>
          </a:p>
        </p:txBody>
      </p:sp>
      <p:sp>
        <p:nvSpPr>
          <p:cNvPr id="21598" name="文本框 42"/>
          <p:cNvSpPr txBox="1">
            <a:spLocks noChangeArrowheads="1"/>
          </p:cNvSpPr>
          <p:nvPr/>
        </p:nvSpPr>
        <p:spPr bwMode="auto">
          <a:xfrm>
            <a:off x="7235825" y="4211638"/>
            <a:ext cx="954088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1000">
                <a:latin typeface="Hiragino Sans GB W3"/>
                <a:ea typeface="Hiragino Sans GB W3"/>
                <a:cs typeface="Hiragino Sans GB W3"/>
              </a:rPr>
              <a:t>地点：</a:t>
            </a:r>
          </a:p>
          <a:p>
            <a:r>
              <a:rPr kumimoji="1" lang="zh-CN" altLang="en-US" sz="1000">
                <a:latin typeface="Hiragino Sans GB W3"/>
                <a:ea typeface="Hiragino Sans GB W3"/>
                <a:cs typeface="Hiragino Sans GB W3"/>
              </a:rPr>
              <a:t>法国图尔大学</a:t>
            </a:r>
          </a:p>
          <a:p>
            <a:r>
              <a:rPr kumimoji="1" lang="en-US" altLang="zh-CN" sz="1000" b="1">
                <a:latin typeface="Hiragino Sans GB W3"/>
                <a:ea typeface="Hiragino Sans GB W3"/>
                <a:cs typeface="Hiragino Sans GB W3"/>
              </a:rPr>
              <a:t>LEA</a:t>
            </a:r>
            <a:r>
              <a:rPr kumimoji="1" lang="zh-CN" altLang="en-US" sz="1000">
                <a:latin typeface="Hiragino Sans GB W3"/>
                <a:ea typeface="Hiragino Sans GB W3"/>
                <a:cs typeface="Hiragino Sans GB W3"/>
              </a:rPr>
              <a:t>专业</a:t>
            </a:r>
          </a:p>
        </p:txBody>
      </p:sp>
      <p:cxnSp>
        <p:nvCxnSpPr>
          <p:cNvPr id="66" name="直线连接符 65"/>
          <p:cNvCxnSpPr>
            <a:endCxn id="21597" idx="3"/>
          </p:cNvCxnSpPr>
          <p:nvPr/>
        </p:nvCxnSpPr>
        <p:spPr>
          <a:xfrm flipH="1">
            <a:off x="8212138" y="2422525"/>
            <a:ext cx="750887" cy="436563"/>
          </a:xfrm>
          <a:prstGeom prst="line">
            <a:avLst/>
          </a:prstGeom>
          <a:ln>
            <a:solidFill>
              <a:srgbClr val="0D66E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线连接符 67"/>
          <p:cNvCxnSpPr>
            <a:endCxn id="21597" idx="3"/>
          </p:cNvCxnSpPr>
          <p:nvPr/>
        </p:nvCxnSpPr>
        <p:spPr>
          <a:xfrm flipH="1">
            <a:off x="8212138" y="2855913"/>
            <a:ext cx="750887" cy="3175"/>
          </a:xfrm>
          <a:prstGeom prst="line">
            <a:avLst/>
          </a:prstGeom>
          <a:ln>
            <a:solidFill>
              <a:srgbClr val="0D66E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线连接符 70"/>
          <p:cNvCxnSpPr>
            <a:endCxn id="21597" idx="3"/>
          </p:cNvCxnSpPr>
          <p:nvPr/>
        </p:nvCxnSpPr>
        <p:spPr>
          <a:xfrm flipH="1" flipV="1">
            <a:off x="8212138" y="2859088"/>
            <a:ext cx="750887" cy="40163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线连接符 87"/>
          <p:cNvCxnSpPr>
            <a:stCxn id="0" idx="3"/>
          </p:cNvCxnSpPr>
          <p:nvPr/>
        </p:nvCxnSpPr>
        <p:spPr>
          <a:xfrm flipH="1" flipV="1">
            <a:off x="8212138" y="4446588"/>
            <a:ext cx="795337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线连接符 91"/>
          <p:cNvCxnSpPr>
            <a:stCxn id="0" idx="3"/>
          </p:cNvCxnSpPr>
          <p:nvPr/>
        </p:nvCxnSpPr>
        <p:spPr>
          <a:xfrm>
            <a:off x="8967788" y="5472113"/>
            <a:ext cx="889000" cy="19685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线连接符 93"/>
          <p:cNvCxnSpPr>
            <a:stCxn id="0" idx="3"/>
          </p:cNvCxnSpPr>
          <p:nvPr/>
        </p:nvCxnSpPr>
        <p:spPr>
          <a:xfrm flipV="1">
            <a:off x="8972550" y="5681663"/>
            <a:ext cx="884238" cy="141287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605" name="文本框 97"/>
          <p:cNvSpPr txBox="1">
            <a:spLocks noChangeArrowheads="1"/>
          </p:cNvSpPr>
          <p:nvPr/>
        </p:nvSpPr>
        <p:spPr bwMode="auto">
          <a:xfrm>
            <a:off x="9906000" y="5435600"/>
            <a:ext cx="2017713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1000">
                <a:latin typeface="Hiragino Sans GB W3"/>
                <a:ea typeface="Hiragino Sans GB W3"/>
                <a:cs typeface="Hiragino Sans GB W3"/>
              </a:rPr>
              <a:t>地点：</a:t>
            </a:r>
          </a:p>
          <a:p>
            <a:r>
              <a:rPr kumimoji="1" lang="zh-CN" altLang="en-US" sz="1000">
                <a:latin typeface="Hiragino Sans GB W3"/>
                <a:ea typeface="Hiragino Sans GB W3"/>
                <a:cs typeface="Hiragino Sans GB W3"/>
              </a:rPr>
              <a:t>直升法国图尔大学</a:t>
            </a:r>
            <a:r>
              <a:rPr kumimoji="1" lang="en-US" altLang="zh-CN" sz="1000">
                <a:latin typeface="Hiragino Sans GB W3"/>
                <a:ea typeface="Hiragino Sans GB W3"/>
                <a:cs typeface="Hiragino Sans GB W3"/>
              </a:rPr>
              <a:t>LEA/FLE</a:t>
            </a:r>
            <a:r>
              <a:rPr kumimoji="1" lang="zh-CN" altLang="en-US" sz="1000">
                <a:latin typeface="Hiragino Sans GB W3"/>
                <a:ea typeface="Hiragino Sans GB W3"/>
                <a:cs typeface="Hiragino Sans GB W3"/>
              </a:rPr>
              <a:t>专业</a:t>
            </a:r>
          </a:p>
          <a:p>
            <a:r>
              <a:rPr kumimoji="1" lang="zh-CN" altLang="en-US" sz="1000">
                <a:latin typeface="Hiragino Sans GB W3"/>
                <a:ea typeface="Hiragino Sans GB W3"/>
                <a:cs typeface="Hiragino Sans GB W3"/>
              </a:rPr>
              <a:t>或者申请管理学硕士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828675"/>
          </a:xfrm>
        </p:spPr>
        <p:txBody>
          <a:bodyPr/>
          <a:lstStyle/>
          <a:p>
            <a:pPr eaLnBrk="1" hangingPunct="1"/>
            <a:r>
              <a:rPr kumimoji="1" lang="zh-CN" altLang="en-US" sz="1400" b="1" smtClean="0">
                <a:solidFill>
                  <a:srgbClr val="002060"/>
                </a:solidFill>
                <a:latin typeface="Hiragino Sans GB W3"/>
                <a:ea typeface="Hiragino Sans GB W3"/>
                <a:cs typeface="Hiragino Sans GB W3"/>
              </a:rPr>
              <a:t> 培养模式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79800" y="5638800"/>
            <a:ext cx="4635500" cy="3011488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/>
              <a:buNone/>
              <a:defRPr/>
            </a:pPr>
            <a:endParaRPr kumimoji="1" lang="zh-CN" altLang="en-US" dirty="0" smtClean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kumimoji="1" lang="zh-CN" altLang="en-US" dirty="0"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3C1BD3-0C2E-4FA8-A6C9-5229FAD47DA7}" type="slidenum">
              <a:rPr lang="zh-CN" altLang="en-US"/>
              <a:pPr>
                <a:defRPr/>
              </a:pPr>
              <a:t>6</a:t>
            </a:fld>
            <a:endParaRPr lang="zh-CN" altLang="en-US" dirty="0"/>
          </a:p>
        </p:txBody>
      </p:sp>
      <p:sp>
        <p:nvSpPr>
          <p:cNvPr id="23556" name="文本框 6"/>
          <p:cNvSpPr txBox="1">
            <a:spLocks noChangeArrowheads="1"/>
          </p:cNvSpPr>
          <p:nvPr/>
        </p:nvSpPr>
        <p:spPr bwMode="auto">
          <a:xfrm>
            <a:off x="895350" y="536575"/>
            <a:ext cx="1007427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b="1">
                <a:solidFill>
                  <a:srgbClr val="002060"/>
                </a:solidFill>
                <a:latin typeface="Hiragino Sans GB W3"/>
                <a:ea typeface="Hiragino Sans GB W3"/>
                <a:cs typeface="Hiragino Sans GB W3"/>
              </a:rPr>
              <a:t>专业选择 </a:t>
            </a:r>
            <a:r>
              <a:rPr lang="zh-CN" altLang="zh-CN" sz="1200">
                <a:solidFill>
                  <a:srgbClr val="002060"/>
                </a:solidFill>
                <a:latin typeface="Hiragino Sans GB W3"/>
                <a:ea typeface="Hiragino Sans GB W3"/>
                <a:cs typeface="Hiragino Sans GB W3"/>
              </a:rPr>
              <a:t>英语／德语，英语／西班牙语，英语／意大利语，英语法语（应用法语</a:t>
            </a:r>
            <a:r>
              <a:rPr lang="zh-CN" altLang="en-US" sz="1200">
                <a:solidFill>
                  <a:srgbClr val="002060"/>
                </a:solidFill>
                <a:latin typeface="Hiragino Sans GB W3"/>
                <a:ea typeface="Hiragino Sans GB W3"/>
                <a:cs typeface="Hiragino Sans GB W3"/>
              </a:rPr>
              <a:t>），</a:t>
            </a:r>
            <a:r>
              <a:rPr lang="zh-CN" altLang="zh-CN" sz="1200">
                <a:solidFill>
                  <a:srgbClr val="002060"/>
                </a:solidFill>
                <a:latin typeface="Hiragino Sans GB W3"/>
                <a:ea typeface="Hiragino Sans GB W3"/>
                <a:cs typeface="Hiragino Sans GB W3"/>
              </a:rPr>
              <a:t>企业管理</a:t>
            </a:r>
            <a:r>
              <a:rPr lang="zh-CN" altLang="en-US" sz="1200">
                <a:solidFill>
                  <a:srgbClr val="002060"/>
                </a:solidFill>
                <a:latin typeface="Hiragino Sans GB W3"/>
                <a:ea typeface="Hiragino Sans GB W3"/>
                <a:cs typeface="Hiragino Sans GB W3"/>
              </a:rPr>
              <a:t>，</a:t>
            </a:r>
            <a:r>
              <a:rPr lang="zh-CN" altLang="zh-CN" sz="1200">
                <a:solidFill>
                  <a:srgbClr val="002060"/>
                </a:solidFill>
                <a:latin typeface="Hiragino Sans GB W3"/>
                <a:ea typeface="Hiragino Sans GB W3"/>
                <a:cs typeface="Hiragino Sans GB W3"/>
              </a:rPr>
              <a:t>社会卫生管理</a:t>
            </a:r>
            <a:r>
              <a:rPr lang="zh-CN" altLang="en-US" sz="1200">
                <a:solidFill>
                  <a:srgbClr val="002060"/>
                </a:solidFill>
                <a:latin typeface="Hiragino Sans GB W3"/>
                <a:ea typeface="Hiragino Sans GB W3"/>
                <a:cs typeface="Hiragino Sans GB W3"/>
              </a:rPr>
              <a:t>，</a:t>
            </a:r>
            <a:r>
              <a:rPr lang="zh-CN" altLang="zh-CN" sz="1200">
                <a:solidFill>
                  <a:srgbClr val="002060"/>
                </a:solidFill>
                <a:latin typeface="Hiragino Sans GB W3"/>
                <a:ea typeface="Hiragino Sans GB W3"/>
                <a:cs typeface="Hiragino Sans GB W3"/>
              </a:rPr>
              <a:t>领土管理，经济，公共管理</a:t>
            </a:r>
          </a:p>
          <a:p>
            <a:endParaRPr kumimoji="1" lang="zh-CN" altLang="en-US" sz="1200" b="1">
              <a:solidFill>
                <a:srgbClr val="002060"/>
              </a:solidFill>
              <a:latin typeface="Hiragino Sans GB W3"/>
              <a:ea typeface="Hiragino Sans GB W3"/>
              <a:cs typeface="Hiragino Sans GB W3"/>
            </a:endParaRPr>
          </a:p>
        </p:txBody>
      </p:sp>
      <p:sp>
        <p:nvSpPr>
          <p:cNvPr id="23557" name="文本框 9"/>
          <p:cNvSpPr txBox="1">
            <a:spLocks noChangeArrowheads="1"/>
          </p:cNvSpPr>
          <p:nvPr/>
        </p:nvSpPr>
        <p:spPr bwMode="auto">
          <a:xfrm>
            <a:off x="895350" y="1249363"/>
            <a:ext cx="1570038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1400" b="1">
                <a:solidFill>
                  <a:srgbClr val="002060"/>
                </a:solidFill>
                <a:latin typeface="Hiragino Sans GB W3"/>
                <a:ea typeface="Hiragino Sans GB W3"/>
                <a:cs typeface="Hiragino Sans GB W3"/>
              </a:rPr>
              <a:t>企业管理专业</a:t>
            </a:r>
          </a:p>
          <a:p>
            <a:endParaRPr kumimoji="1" lang="zh-CN" altLang="en-US" b="1">
              <a:solidFill>
                <a:srgbClr val="002060"/>
              </a:solidFill>
              <a:latin typeface="Hiragino Sans GB W3"/>
              <a:ea typeface="Hiragino Sans GB W3"/>
              <a:cs typeface="Hiragino Sans GB W3"/>
            </a:endParaRPr>
          </a:p>
          <a:p>
            <a:endParaRPr kumimoji="1" lang="zh-CN" altLang="en-US" b="1">
              <a:solidFill>
                <a:srgbClr val="002060"/>
              </a:solidFill>
              <a:latin typeface="Hiragino Sans GB W3"/>
              <a:ea typeface="Hiragino Sans GB W3"/>
              <a:cs typeface="Hiragino Sans GB W3"/>
            </a:endParaRPr>
          </a:p>
          <a:p>
            <a:endParaRPr kumimoji="1" lang="zh-CN" altLang="en-US" b="1">
              <a:solidFill>
                <a:srgbClr val="002060"/>
              </a:solidFill>
              <a:latin typeface="Hiragino Sans GB W3"/>
              <a:ea typeface="Hiragino Sans GB W3"/>
              <a:cs typeface="Hiragino Sans GB W3"/>
            </a:endParaRPr>
          </a:p>
          <a:p>
            <a:endParaRPr kumimoji="1" lang="zh-CN" altLang="en-US">
              <a:latin typeface="Hiragino Sans GB W3"/>
              <a:ea typeface="Hiragino Sans GB W3"/>
              <a:cs typeface="Hiragino Sans GB W3"/>
            </a:endParaRPr>
          </a:p>
          <a:p>
            <a:endParaRPr kumimoji="1" lang="zh-CN" altLang="en-US">
              <a:latin typeface="Hiragino Sans GB W3"/>
              <a:ea typeface="Hiragino Sans GB W3"/>
              <a:cs typeface="Hiragino Sans GB W3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5350" y="1639888"/>
            <a:ext cx="4306888" cy="2000250"/>
          </a:xfrm>
          <a:prstGeom prst="rect">
            <a:avLst/>
          </a:prstGeom>
          <a:ln w="190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solidFill>
                  <a:srgbClr val="00206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专业特色   </a:t>
            </a:r>
            <a:r>
              <a:rPr kumimoji="1" lang="zh-CN" altLang="en-US" sz="1000" dirty="0">
                <a:latin typeface="Hiragino Sans GB W3" charset="-122"/>
                <a:ea typeface="Hiragino Sans GB W3" charset="-122"/>
                <a:cs typeface="Hiragino Sans GB W3" charset="-122"/>
              </a:rPr>
              <a:t>掌握</a:t>
            </a:r>
            <a:r>
              <a:rPr lang="zh-CN" altLang="zh-CN" sz="1000" dirty="0">
                <a:latin typeface="Hiragino Sans GB W3" charset="-122"/>
                <a:ea typeface="Hiragino Sans GB W3" charset="-122"/>
                <a:cs typeface="Hiragino Sans GB W3" charset="-122"/>
              </a:rPr>
              <a:t>掌握法律，经济，管理，社会学等各</a:t>
            </a:r>
            <a:r>
              <a:rPr lang="zh-CN" altLang="en-US" sz="1000" dirty="0">
                <a:latin typeface="Hiragino Sans GB W3" charset="-122"/>
                <a:ea typeface="Hiragino Sans GB W3" charset="-122"/>
                <a:cs typeface="Hiragino Sans GB W3" charset="-122"/>
              </a:rPr>
              <a:t>学科知识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Hiragino Sans GB W3" charset="-122"/>
                <a:ea typeface="Hiragino Sans GB W3" charset="-122"/>
                <a:cs typeface="Hiragino Sans GB W3" charset="-122"/>
              </a:rPr>
              <a:t>                     </a:t>
            </a:r>
            <a:r>
              <a:rPr lang="zh-CN" altLang="zh-CN" sz="1000" dirty="0">
                <a:latin typeface="Hiragino Sans GB W3" charset="-122"/>
                <a:ea typeface="Hiragino Sans GB W3" charset="-122"/>
                <a:cs typeface="Hiragino Sans GB W3" charset="-122"/>
              </a:rPr>
              <a:t>国内掌握法语以及预科教学，国外直入专业</a:t>
            </a:r>
            <a:endParaRPr lang="zh-CN" altLang="en-US" sz="1400" dirty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400" dirty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solidFill>
                  <a:srgbClr val="00206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核心课程   </a:t>
            </a:r>
            <a:r>
              <a:rPr lang="zh-CN" altLang="zh-CN" sz="1000" dirty="0">
                <a:latin typeface="Hiragino Sans GB W3" charset="-122"/>
                <a:ea typeface="Hiragino Sans GB W3" charset="-122"/>
                <a:cs typeface="Hiragino Sans GB W3" charset="-122"/>
              </a:rPr>
              <a:t>统计，数学，会计，民法，商法等</a:t>
            </a:r>
            <a:endParaRPr lang="zh-CN" altLang="en-US" sz="1000" dirty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00206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继续深造   </a:t>
            </a:r>
            <a:r>
              <a:rPr lang="zh-CN" altLang="en-US" sz="1000" dirty="0">
                <a:solidFill>
                  <a:schemeClr val="tx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管理科学；中小企业与创业公司管理；人力资源与可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                     持续发展战略管理；服务业市场管理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400" dirty="0">
              <a:solidFill>
                <a:schemeClr val="tx1"/>
              </a:solidFill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solidFill>
                  <a:srgbClr val="00206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职业前景   </a:t>
            </a:r>
            <a:r>
              <a:rPr lang="zh-CN" altLang="zh-CN" sz="1000" dirty="0">
                <a:solidFill>
                  <a:schemeClr val="tx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企业经济家，银行金融</a:t>
            </a:r>
            <a:r>
              <a:rPr lang="zh-CN" altLang="en-US" sz="1000" dirty="0">
                <a:solidFill>
                  <a:schemeClr val="tx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、</a:t>
            </a:r>
            <a:r>
              <a:rPr lang="zh-CN" altLang="zh-CN" sz="1000" dirty="0">
                <a:solidFill>
                  <a:schemeClr val="tx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审计</a:t>
            </a:r>
            <a:r>
              <a:rPr lang="zh-CN" altLang="en-US" sz="1000" dirty="0">
                <a:solidFill>
                  <a:schemeClr val="tx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Hiragino Sans GB W3" charset="-122"/>
                <a:ea typeface="Hiragino Sans GB W3" charset="-122"/>
                <a:cs typeface="Hiragino Sans GB W3" charset="-122"/>
              </a:rPr>
              <a:t>                     </a:t>
            </a:r>
            <a:r>
              <a:rPr lang="zh-CN" altLang="zh-CN" sz="1000" dirty="0">
                <a:latin typeface="Hiragino Sans GB W3" charset="-122"/>
                <a:ea typeface="Hiragino Sans GB W3" charset="-122"/>
                <a:cs typeface="Hiragino Sans GB W3" charset="-122"/>
              </a:rPr>
              <a:t>国际大公司控制，外贸公司经济顾问</a:t>
            </a:r>
          </a:p>
        </p:txBody>
      </p:sp>
      <p:sp>
        <p:nvSpPr>
          <p:cNvPr id="23559" name="文本框 12"/>
          <p:cNvSpPr txBox="1">
            <a:spLocks noChangeArrowheads="1"/>
          </p:cNvSpPr>
          <p:nvPr/>
        </p:nvSpPr>
        <p:spPr bwMode="auto">
          <a:xfrm>
            <a:off x="919163" y="4202113"/>
            <a:ext cx="9032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1400" b="1">
                <a:solidFill>
                  <a:srgbClr val="002060"/>
                </a:solidFill>
                <a:latin typeface="Hiragino Sans GB W3"/>
                <a:ea typeface="Hiragino Sans GB W3"/>
                <a:cs typeface="Hiragino Sans GB W3"/>
              </a:rPr>
              <a:t>经济专业</a:t>
            </a:r>
          </a:p>
        </p:txBody>
      </p:sp>
      <p:sp>
        <p:nvSpPr>
          <p:cNvPr id="23560" name="文本框 13"/>
          <p:cNvSpPr txBox="1">
            <a:spLocks noChangeArrowheads="1"/>
          </p:cNvSpPr>
          <p:nvPr/>
        </p:nvSpPr>
        <p:spPr bwMode="auto">
          <a:xfrm>
            <a:off x="1285875" y="6008688"/>
            <a:ext cx="365760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1" lang="zh-CN" altLang="en-US">
              <a:latin typeface="Calibri" pitchFamily="34" charset="0"/>
            </a:endParaRPr>
          </a:p>
          <a:p>
            <a:endParaRPr kumimoji="1" lang="zh-CN" altLang="en-US">
              <a:latin typeface="Calibri" pitchFamily="34" charset="0"/>
            </a:endParaRPr>
          </a:p>
          <a:p>
            <a:endParaRPr kumimoji="1" lang="zh-CN" altLang="en-US">
              <a:latin typeface="Calibri" pitchFamily="34" charset="0"/>
            </a:endParaRPr>
          </a:p>
          <a:p>
            <a:endParaRPr kumimoji="1" lang="zh-CN" altLang="en-US">
              <a:latin typeface="Calibri" pitchFamily="34" charset="0"/>
            </a:endParaRPr>
          </a:p>
          <a:p>
            <a:endParaRPr kumimoji="1" lang="zh-CN" altLang="en-US">
              <a:latin typeface="Calibri" pitchFamily="34" charset="0"/>
            </a:endParaRPr>
          </a:p>
        </p:txBody>
      </p:sp>
      <p:sp>
        <p:nvSpPr>
          <p:cNvPr id="23561" name="文本框 14"/>
          <p:cNvSpPr txBox="1">
            <a:spLocks noChangeArrowheads="1"/>
          </p:cNvSpPr>
          <p:nvPr/>
        </p:nvSpPr>
        <p:spPr bwMode="auto">
          <a:xfrm>
            <a:off x="6778625" y="1249363"/>
            <a:ext cx="108267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1400" b="1">
                <a:solidFill>
                  <a:srgbClr val="002060"/>
                </a:solidFill>
                <a:latin typeface="Calibri" pitchFamily="34" charset="0"/>
              </a:rPr>
              <a:t>计算机专业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778625" y="1690688"/>
            <a:ext cx="4714875" cy="1846262"/>
          </a:xfrm>
          <a:prstGeom prst="rect">
            <a:avLst/>
          </a:prstGeom>
          <a:ln w="190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solidFill>
                  <a:srgbClr val="00206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专业特色   </a:t>
            </a:r>
            <a:r>
              <a:rPr kumimoji="1" lang="zh-CN" altLang="en-US" sz="1000" dirty="0">
                <a:latin typeface="Hiragino Sans GB W3" charset="-122"/>
                <a:ea typeface="Hiragino Sans GB W3" charset="-122"/>
                <a:cs typeface="Hiragino Sans GB W3" charset="-122"/>
              </a:rPr>
              <a:t>专业性强，教学灵活。就业方向明确，课程与实习相结合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000" dirty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solidFill>
                  <a:srgbClr val="00206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核心课程   </a:t>
            </a:r>
            <a:r>
              <a:rPr lang="zh-CN" altLang="zh-CN" sz="1000" dirty="0">
                <a:latin typeface="Hiragino Sans GB W3" charset="-122"/>
                <a:ea typeface="Hiragino Sans GB W3" charset="-122"/>
                <a:cs typeface="Hiragino Sans GB W3" charset="-122"/>
              </a:rPr>
              <a:t>英语，个人职业规划，地方网络，数据库，计算机语言与合成，</a:t>
            </a:r>
            <a:endParaRPr lang="zh-CN" altLang="en-US" sz="1000" dirty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Hiragino Sans GB W3" charset="-122"/>
                <a:ea typeface="Hiragino Sans GB W3" charset="-122"/>
                <a:cs typeface="Hiragino Sans GB W3" charset="-122"/>
              </a:rPr>
              <a:t>                     </a:t>
            </a:r>
            <a:r>
              <a:rPr lang="zh-CN" altLang="zh-CN" sz="1000" dirty="0">
                <a:latin typeface="Hiragino Sans GB W3" charset="-122"/>
                <a:ea typeface="Hiragino Sans GB W3" charset="-122"/>
                <a:cs typeface="Hiragino Sans GB W3" charset="-122"/>
              </a:rPr>
              <a:t>系统编程，软件工程，概率，架构，传媒，数学</a:t>
            </a:r>
            <a:endParaRPr lang="zh-CN" altLang="en-US" sz="1000" dirty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00206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继续深造   </a:t>
            </a:r>
            <a:r>
              <a:rPr lang="zh-CN" altLang="en-US" sz="1000" dirty="0">
                <a:solidFill>
                  <a:schemeClr val="tx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决策信息系统（英语／法语）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000" dirty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solidFill>
                  <a:srgbClr val="00206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职业前景   </a:t>
            </a:r>
            <a:r>
              <a:rPr lang="zh-CN" altLang="zh-CN" sz="1000" dirty="0">
                <a:latin typeface="Hiragino Sans GB W3" charset="-122"/>
                <a:ea typeface="Hiragino Sans GB W3" charset="-122"/>
                <a:cs typeface="Hiragino Sans GB W3" charset="-122"/>
              </a:rPr>
              <a:t>大型国际化公司（</a:t>
            </a:r>
            <a:r>
              <a:rPr lang="zh-CN" altLang="en-US" sz="1000" dirty="0">
                <a:latin typeface="Hiragino Sans GB W3" charset="-122"/>
                <a:ea typeface="Hiragino Sans GB W3" charset="-122"/>
                <a:cs typeface="Hiragino Sans GB W3" charset="-122"/>
              </a:rPr>
              <a:t>例如</a:t>
            </a:r>
            <a:r>
              <a:rPr lang="zh-CN" altLang="zh-CN" sz="1000" dirty="0">
                <a:latin typeface="Hiragino Sans GB W3" charset="-122"/>
                <a:ea typeface="Hiragino Sans GB W3" charset="-122"/>
                <a:cs typeface="Hiragino Sans GB W3" charset="-122"/>
              </a:rPr>
              <a:t>亚马逊）软件开发师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/>
          </a:p>
        </p:txBody>
      </p:sp>
      <p:sp>
        <p:nvSpPr>
          <p:cNvPr id="23563" name="文本框 17"/>
          <p:cNvSpPr txBox="1">
            <a:spLocks noChangeArrowheads="1"/>
          </p:cNvSpPr>
          <p:nvPr/>
        </p:nvSpPr>
        <p:spPr bwMode="auto">
          <a:xfrm>
            <a:off x="6778625" y="4165600"/>
            <a:ext cx="18018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400" b="1">
                <a:solidFill>
                  <a:srgbClr val="002060"/>
                </a:solidFill>
                <a:latin typeface="Hiragino Sans GB W3"/>
                <a:ea typeface="Hiragino Sans GB W3"/>
                <a:cs typeface="Hiragino Sans GB W3"/>
              </a:rPr>
              <a:t>语言类应用外语专业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19163" y="4551363"/>
            <a:ext cx="4283075" cy="1692275"/>
          </a:xfrm>
          <a:prstGeom prst="rect">
            <a:avLst/>
          </a:prstGeom>
          <a:ln w="190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solidFill>
                  <a:srgbClr val="00206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专业特色   </a:t>
            </a:r>
            <a:r>
              <a:rPr lang="zh-CN" altLang="zh-CN" sz="1000" dirty="0">
                <a:latin typeface="Hiragino Sans GB W3" charset="-122"/>
                <a:ea typeface="Hiragino Sans GB W3" charset="-122"/>
                <a:cs typeface="Hiragino Sans GB W3" charset="-122"/>
              </a:rPr>
              <a:t>注重数学，统计等分析能力。同时也会学习经济，</a:t>
            </a:r>
            <a:endParaRPr lang="zh-CN" altLang="en-US" sz="1000" dirty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Hiragino Sans GB W3" charset="-122"/>
                <a:ea typeface="Hiragino Sans GB W3" charset="-122"/>
                <a:cs typeface="Hiragino Sans GB W3" charset="-122"/>
              </a:rPr>
              <a:t>                     </a:t>
            </a:r>
            <a:r>
              <a:rPr lang="zh-CN" altLang="zh-CN" sz="1000" dirty="0">
                <a:latin typeface="Hiragino Sans GB W3" charset="-122"/>
                <a:ea typeface="Hiragino Sans GB W3" charset="-122"/>
                <a:cs typeface="Hiragino Sans GB W3" charset="-122"/>
              </a:rPr>
              <a:t>管理学，社会学，法律等</a:t>
            </a:r>
            <a:r>
              <a:rPr lang="zh-CN" altLang="en-US" sz="1000" dirty="0">
                <a:latin typeface="Hiragino Sans GB W3" charset="-122"/>
                <a:ea typeface="Hiragino Sans GB W3" charset="-122"/>
                <a:cs typeface="Hiragino Sans GB W3" charset="-122"/>
              </a:rPr>
              <a:t>各学科知识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400" dirty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solidFill>
                  <a:srgbClr val="00206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核心课程    </a:t>
            </a:r>
            <a:r>
              <a:rPr kumimoji="1" lang="zh-CN" altLang="en-US" sz="1000" dirty="0">
                <a:latin typeface="Hiragino Sans GB W3" charset="-122"/>
                <a:ea typeface="Hiragino Sans GB W3" charset="-122"/>
                <a:cs typeface="Hiragino Sans GB W3" charset="-122"/>
              </a:rPr>
              <a:t>微观经济学、宏观经济学、审计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000" dirty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solidFill>
                  <a:srgbClr val="00206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继续深造   </a:t>
            </a:r>
            <a:r>
              <a:rPr kumimoji="1" lang="zh-CN" altLang="en-US" sz="1000" dirty="0">
                <a:latin typeface="Hiragino Sans GB W3" charset="-122"/>
                <a:ea typeface="Hiragino Sans GB W3" charset="-122"/>
                <a:cs typeface="Hiragino Sans GB W3" charset="-122"/>
              </a:rPr>
              <a:t>企业经济学、信息管理系统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400" dirty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solidFill>
                  <a:srgbClr val="00206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职业前景   </a:t>
            </a:r>
            <a:r>
              <a:rPr lang="zh-CN" altLang="zh-CN" sz="1000" dirty="0">
                <a:latin typeface="Hiragino Sans GB W3" charset="-122"/>
                <a:ea typeface="Hiragino Sans GB W3" charset="-122"/>
                <a:cs typeface="Hiragino Sans GB W3" charset="-122"/>
              </a:rPr>
              <a:t>企业经济学家，外贸公司经济顾问</a:t>
            </a:r>
            <a:endParaRPr lang="zh-CN" altLang="en-US" sz="1000" dirty="0"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778625" y="4572000"/>
            <a:ext cx="4714875" cy="1846263"/>
          </a:xfrm>
          <a:prstGeom prst="rect">
            <a:avLst/>
          </a:prstGeom>
          <a:ln w="1905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solidFill>
                  <a:srgbClr val="00206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专业特色   </a:t>
            </a:r>
            <a:r>
              <a:rPr lang="zh-CN" altLang="zh-CN" sz="1000" dirty="0">
                <a:latin typeface="Hiragino Sans GB W3" charset="-122"/>
                <a:ea typeface="Hiragino Sans GB W3" charset="-122"/>
                <a:cs typeface="Hiragino Sans GB W3" charset="-122"/>
              </a:rPr>
              <a:t>学生获得法语，英语，听说读写译能力，并学习到一定经济管理，</a:t>
            </a:r>
            <a:r>
              <a:rPr lang="zh-CN" altLang="en-US" sz="1000" dirty="0">
                <a:latin typeface="Hiragino Sans GB W3" charset="-122"/>
                <a:ea typeface="Hiragino Sans GB W3" charset="-122"/>
                <a:cs typeface="Hiragino Sans GB W3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Hiragino Sans GB W3" charset="-122"/>
                <a:ea typeface="Hiragino Sans GB W3" charset="-122"/>
                <a:cs typeface="Hiragino Sans GB W3" charset="-122"/>
              </a:rPr>
              <a:t>                     </a:t>
            </a:r>
            <a:r>
              <a:rPr lang="zh-CN" altLang="zh-CN" sz="1000" dirty="0">
                <a:latin typeface="Hiragino Sans GB W3" charset="-122"/>
                <a:ea typeface="Hiragino Sans GB W3" charset="-122"/>
                <a:cs typeface="Hiragino Sans GB W3" charset="-122"/>
              </a:rPr>
              <a:t>外贸类知识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400" dirty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1400" dirty="0">
                <a:solidFill>
                  <a:srgbClr val="00206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核心课程   </a:t>
            </a:r>
            <a:r>
              <a:rPr lang="zh-CN" altLang="zh-CN" sz="1000" dirty="0">
                <a:latin typeface="Hiragino Sans GB W3" charset="-122"/>
                <a:ea typeface="Hiragino Sans GB W3" charset="-122"/>
                <a:cs typeface="Hiragino Sans GB W3" charset="-122"/>
              </a:rPr>
              <a:t>计算机技术，翻译，写作，口语，英语国家地区文化，听说，读</a:t>
            </a:r>
            <a:r>
              <a:rPr lang="zh-CN" altLang="en-US" sz="1000" dirty="0">
                <a:latin typeface="Hiragino Sans GB W3" charset="-122"/>
                <a:ea typeface="Hiragino Sans GB W3" charset="-122"/>
                <a:cs typeface="Hiragino Sans GB W3" charset="-122"/>
              </a:rPr>
              <a:t>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Hiragino Sans GB W3" charset="-122"/>
                <a:ea typeface="Hiragino Sans GB W3" charset="-122"/>
                <a:cs typeface="Hiragino Sans GB W3" charset="-122"/>
              </a:rPr>
              <a:t>                     </a:t>
            </a:r>
            <a:r>
              <a:rPr lang="zh-CN" altLang="zh-CN" sz="1000" dirty="0">
                <a:latin typeface="Hiragino Sans GB W3" charset="-122"/>
                <a:ea typeface="Hiragino Sans GB W3" charset="-122"/>
                <a:cs typeface="Hiragino Sans GB W3" charset="-122"/>
              </a:rPr>
              <a:t>写，经济学，文化与社会，商务沟通</a:t>
            </a:r>
            <a:endParaRPr lang="zh-CN" altLang="en-US" sz="1000" dirty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rgbClr val="00206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继续深造   </a:t>
            </a:r>
            <a:r>
              <a:rPr lang="zh-CN" altLang="en-US" sz="1000" dirty="0">
                <a:solidFill>
                  <a:schemeClr val="tx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文化类硕士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dirty="0">
                <a:solidFill>
                  <a:srgbClr val="00206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职业前景</a:t>
            </a:r>
            <a:r>
              <a:rPr lang="zh-CN" altLang="en-US" sz="1400" dirty="0">
                <a:solidFill>
                  <a:srgbClr val="00206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   </a:t>
            </a:r>
            <a:r>
              <a:rPr lang="zh-CN" altLang="zh-CN" sz="1000" dirty="0">
                <a:latin typeface="Hiragino Sans GB W3" charset="-122"/>
                <a:ea typeface="Hiragino Sans GB W3" charset="-122"/>
                <a:cs typeface="Hiragino Sans GB W3" charset="-122"/>
              </a:rPr>
              <a:t>跨国企业或</a:t>
            </a:r>
            <a:r>
              <a:rPr lang="zh-CN" altLang="en-US" sz="1000" dirty="0">
                <a:latin typeface="Hiragino Sans GB W3" charset="-122"/>
                <a:ea typeface="Hiragino Sans GB W3" charset="-122"/>
                <a:cs typeface="Hiragino Sans GB W3" charset="-122"/>
              </a:rPr>
              <a:t>国有企业</a:t>
            </a:r>
            <a:r>
              <a:rPr lang="zh-CN" altLang="zh-CN" sz="1000" dirty="0">
                <a:latin typeface="Hiragino Sans GB W3" charset="-122"/>
                <a:ea typeface="Hiragino Sans GB W3" charset="-122"/>
                <a:cs typeface="Hiragino Sans GB W3" charset="-122"/>
              </a:rPr>
              <a:t>，如进出口企业，国际商贸组织等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>
          <a:xfrm>
            <a:off x="0" y="-252413"/>
            <a:ext cx="10515600" cy="1325563"/>
          </a:xfrm>
        </p:spPr>
        <p:txBody>
          <a:bodyPr/>
          <a:lstStyle/>
          <a:p>
            <a:pPr eaLnBrk="1" hangingPunct="1"/>
            <a:r>
              <a:rPr kumimoji="1" lang="zh-CN" altLang="en-US" sz="1400" b="1" smtClean="0">
                <a:solidFill>
                  <a:srgbClr val="002060"/>
                </a:solidFill>
                <a:latin typeface="Hiragino Sans GB W3"/>
                <a:ea typeface="Hiragino Sans GB W3"/>
                <a:cs typeface="Hiragino Sans GB W3"/>
              </a:rPr>
              <a:t>师资保障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38175" y="1019175"/>
            <a:ext cx="4948238" cy="2266950"/>
          </a:xfr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zh-CN" altLang="en-US" sz="1800" dirty="0" smtClean="0">
                <a:solidFill>
                  <a:srgbClr val="002060"/>
                </a:solidFill>
              </a:rPr>
              <a:t>师资力量</a:t>
            </a:r>
          </a:p>
          <a:p>
            <a:pPr marL="0" indent="0"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zh-CN" altLang="en-US" sz="1400" dirty="0" smtClean="0"/>
          </a:p>
          <a:p>
            <a:pPr marL="0" indent="0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zh-CN" altLang="zh-CN" sz="1400" dirty="0" smtClean="0"/>
              <a:t>我们</a:t>
            </a:r>
            <a:r>
              <a:rPr lang="zh-CN" altLang="zh-CN" sz="1400" dirty="0"/>
              <a:t>的</a:t>
            </a:r>
            <a:r>
              <a:rPr lang="zh-CN" altLang="zh-CN" sz="1400" dirty="0" smtClean="0"/>
              <a:t>中教由</a:t>
            </a:r>
            <a:r>
              <a:rPr lang="zh-CN" altLang="zh-CN" sz="1400" dirty="0"/>
              <a:t>在</a:t>
            </a:r>
            <a:r>
              <a:rPr lang="zh-CN" altLang="zh-CN" sz="1400" dirty="0" smtClean="0"/>
              <a:t>法</a:t>
            </a:r>
            <a:r>
              <a:rPr lang="zh-CN" altLang="en-US" sz="1400" dirty="0" smtClean="0"/>
              <a:t>留学</a:t>
            </a:r>
            <a:r>
              <a:rPr lang="zh-CN" altLang="zh-CN" sz="1400" dirty="0" smtClean="0"/>
              <a:t>七</a:t>
            </a:r>
            <a:r>
              <a:rPr lang="zh-CN" altLang="zh-CN" sz="1400" dirty="0"/>
              <a:t>年的老师组成，早年法语已经达到</a:t>
            </a:r>
            <a:r>
              <a:rPr lang="en-US" altLang="zh-CN" sz="1400" dirty="0"/>
              <a:t>c1</a:t>
            </a:r>
            <a:r>
              <a:rPr lang="zh-CN" altLang="zh-CN" sz="1400" dirty="0"/>
              <a:t>（高级），并</a:t>
            </a:r>
            <a:r>
              <a:rPr lang="zh-CN" altLang="zh-CN" sz="1400" dirty="0" smtClean="0"/>
              <a:t>在</a:t>
            </a:r>
            <a:r>
              <a:rPr lang="zh-CN" altLang="en-US" sz="1400" dirty="0" smtClean="0"/>
              <a:t>法语培训学校</a:t>
            </a:r>
            <a:r>
              <a:rPr lang="zh-CN" altLang="zh-CN" sz="1400" dirty="0" smtClean="0"/>
              <a:t>担任</a:t>
            </a:r>
            <a:r>
              <a:rPr lang="zh-CN" altLang="zh-CN" sz="1400" dirty="0"/>
              <a:t>过法语老师，经验丰富。同时我们采用业内创新教材，与传统的语言学习有本质性区别，从被动式学习到引领式学习再到自主探索式学习。</a:t>
            </a:r>
          </a:p>
          <a:p>
            <a:pPr marL="0" indent="0" eaLnBrk="1" fontAlgn="auto" hangingPunct="1">
              <a:spcAft>
                <a:spcPts val="0"/>
              </a:spcAft>
              <a:buFont typeface="Arial"/>
              <a:buNone/>
              <a:defRPr/>
            </a:pPr>
            <a:endParaRPr lang="zh-CN" altLang="en-US" sz="1800" dirty="0">
              <a:latin typeface="Hiragino Sans GB W3" charset="-122"/>
              <a:ea typeface="Hiragino Sans GB W3" charset="-122"/>
              <a:cs typeface="Hiragino Sans GB W3" charset="-122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B886C5-7734-4BBD-99B5-0922E7AAE1DC}" type="slidenum">
              <a:rPr lang="zh-CN" altLang="en-US"/>
              <a:pPr>
                <a:defRPr/>
              </a:pPr>
              <a:t>7</a:t>
            </a:fld>
            <a:endParaRPr lang="zh-CN" altLang="en-US"/>
          </a:p>
        </p:txBody>
      </p:sp>
      <p:pic>
        <p:nvPicPr>
          <p:cNvPr id="24580" name="内容占位符 7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2728913" y="2919413"/>
            <a:ext cx="5481637" cy="3654425"/>
          </a:xfrm>
        </p:spPr>
      </p:pic>
      <p:sp>
        <p:nvSpPr>
          <p:cNvPr id="10" name="文本框 9"/>
          <p:cNvSpPr txBox="1"/>
          <p:nvPr/>
        </p:nvSpPr>
        <p:spPr>
          <a:xfrm>
            <a:off x="6721475" y="1019175"/>
            <a:ext cx="4872038" cy="16319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dirty="0">
                <a:solidFill>
                  <a:srgbClr val="002060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合作关系稳定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>
              <a:solidFill>
                <a:schemeClr val="tx1"/>
              </a:solidFill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dirty="0">
                <a:solidFill>
                  <a:schemeClr val="tx1"/>
                </a:solidFill>
                <a:latin typeface="Hiragino Sans GB W3" charset="-122"/>
                <a:ea typeface="Hiragino Sans GB W3" charset="-122"/>
                <a:cs typeface="Hiragino Sans GB W3" charset="-122"/>
              </a:rPr>
              <a:t>图尔大学在中国北方唯一合作伙伴，老师常年往返中法两国促成合作。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>
              <a:solidFill>
                <a:schemeClr val="tx1"/>
              </a:solidFill>
              <a:latin typeface="Hiragino Sans GB W3" charset="-122"/>
              <a:ea typeface="Hiragino Sans GB W3" charset="-122"/>
              <a:cs typeface="Hiragino Sans GB W3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>
          <a:xfrm>
            <a:off x="0" y="-252413"/>
            <a:ext cx="10515600" cy="1325563"/>
          </a:xfrm>
        </p:spPr>
        <p:txBody>
          <a:bodyPr/>
          <a:lstStyle/>
          <a:p>
            <a:pPr eaLnBrk="1" hangingPunct="1"/>
            <a:r>
              <a:rPr kumimoji="1" lang="zh-CN" altLang="en-US" sz="1400" b="1" smtClean="0">
                <a:solidFill>
                  <a:srgbClr val="002060"/>
                </a:solidFill>
                <a:latin typeface="Hiragino Sans GB W3"/>
                <a:ea typeface="Hiragino Sans GB W3"/>
                <a:cs typeface="Hiragino Sans GB W3"/>
              </a:rPr>
              <a:t>国际交流</a:t>
            </a:r>
          </a:p>
        </p:txBody>
      </p:sp>
      <p:sp>
        <p:nvSpPr>
          <p:cNvPr id="25602" name="内容占位符 2"/>
          <p:cNvSpPr>
            <a:spLocks noGrp="1"/>
          </p:cNvSpPr>
          <p:nvPr>
            <p:ph sz="half" idx="1"/>
          </p:nvPr>
        </p:nvSpPr>
        <p:spPr>
          <a:xfrm>
            <a:off x="6253163" y="592138"/>
            <a:ext cx="5181600" cy="515937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kumimoji="1" lang="zh-CN" altLang="en-US" smtClean="0">
                <a:solidFill>
                  <a:srgbClr val="002060"/>
                </a:solidFill>
                <a:latin typeface="Hiragino Sans GB W3"/>
                <a:ea typeface="Hiragino Sans GB W3"/>
                <a:cs typeface="Hiragino Sans GB W3"/>
              </a:rPr>
              <a:t>为什么选择法国</a:t>
            </a: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7FB691-349D-4824-8C23-AC38DE65C65A}" type="slidenum">
              <a:rPr lang="zh-CN" altLang="en-US"/>
              <a:pPr>
                <a:defRPr/>
              </a:pPr>
              <a:t>8</a:t>
            </a:fld>
            <a:endParaRPr lang="zh-CN" altLang="en-US"/>
          </a:p>
        </p:txBody>
      </p:sp>
      <p:pic>
        <p:nvPicPr>
          <p:cNvPr id="25604" name="内容占位符 7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009650" y="592138"/>
            <a:ext cx="4075113" cy="5967412"/>
          </a:xfrm>
        </p:spPr>
      </p:pic>
      <p:sp>
        <p:nvSpPr>
          <p:cNvPr id="25605" name="文本框 8"/>
          <p:cNvSpPr txBox="1">
            <a:spLocks noChangeArrowheads="1"/>
          </p:cNvSpPr>
          <p:nvPr/>
        </p:nvSpPr>
        <p:spPr bwMode="auto">
          <a:xfrm>
            <a:off x="6273800" y="5857875"/>
            <a:ext cx="70294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欧洲教育体系互通，学分互认，可以在欧洲境内轻松转学，</a:t>
            </a:r>
            <a:endParaRPr lang="zh-CN" altLang="en-US" sz="1400">
              <a:latin typeface="Hiragino Sans GB W3"/>
              <a:ea typeface="Hiragino Sans GB W3"/>
              <a:cs typeface="Hiragino Sans GB W3"/>
            </a:endParaRPr>
          </a:p>
          <a:p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更好的体验欧洲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各国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文化差异。</a:t>
            </a:r>
          </a:p>
          <a:p>
            <a:endParaRPr kumimoji="1" lang="zh-CN" altLang="en-US">
              <a:latin typeface="Calibri" pitchFamily="34" charset="0"/>
            </a:endParaRPr>
          </a:p>
        </p:txBody>
      </p:sp>
      <p:sp>
        <p:nvSpPr>
          <p:cNvPr id="25606" name="文本框 10"/>
          <p:cNvSpPr txBox="1">
            <a:spLocks noChangeArrowheads="1"/>
          </p:cNvSpPr>
          <p:nvPr/>
        </p:nvSpPr>
        <p:spPr bwMode="auto">
          <a:xfrm>
            <a:off x="6253163" y="1338263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>
                <a:solidFill>
                  <a:srgbClr val="002060"/>
                </a:solidFill>
                <a:latin typeface="Hiragino Sans GB W3"/>
                <a:ea typeface="Hiragino Sans GB W3"/>
                <a:cs typeface="Hiragino Sans GB W3"/>
              </a:rPr>
              <a:t>中法关系</a:t>
            </a:r>
          </a:p>
        </p:txBody>
      </p:sp>
      <p:sp>
        <p:nvSpPr>
          <p:cNvPr id="25607" name="文本框 11"/>
          <p:cNvSpPr txBox="1">
            <a:spLocks noChangeArrowheads="1"/>
          </p:cNvSpPr>
          <p:nvPr/>
        </p:nvSpPr>
        <p:spPr bwMode="auto">
          <a:xfrm>
            <a:off x="6253163" y="1714500"/>
            <a:ext cx="4673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中法经贸往来日益密切，对相关人才有越来越多的需求。</a:t>
            </a:r>
          </a:p>
        </p:txBody>
      </p:sp>
      <p:sp>
        <p:nvSpPr>
          <p:cNvPr id="25608" name="文本框 12"/>
          <p:cNvSpPr txBox="1">
            <a:spLocks noChangeArrowheads="1"/>
          </p:cNvSpPr>
          <p:nvPr/>
        </p:nvSpPr>
        <p:spPr bwMode="auto">
          <a:xfrm>
            <a:off x="6253163" y="2230438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>
                <a:solidFill>
                  <a:srgbClr val="002060"/>
                </a:solidFill>
                <a:latin typeface="Hiragino Sans GB W3"/>
                <a:ea typeface="Hiragino Sans GB W3"/>
                <a:cs typeface="Hiragino Sans GB W3"/>
              </a:rPr>
              <a:t>学费低廉</a:t>
            </a:r>
          </a:p>
        </p:txBody>
      </p:sp>
      <p:sp>
        <p:nvSpPr>
          <p:cNvPr id="25609" name="文本框 13"/>
          <p:cNvSpPr txBox="1">
            <a:spLocks noChangeArrowheads="1"/>
          </p:cNvSpPr>
          <p:nvPr/>
        </p:nvSpPr>
        <p:spPr bwMode="auto">
          <a:xfrm>
            <a:off x="6253163" y="2608263"/>
            <a:ext cx="54133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法国公立大学免除学费，生活成本低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，是工薪阶层留学不二选择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。</a:t>
            </a:r>
            <a:endParaRPr lang="zh-CN" altLang="en-US" sz="1400">
              <a:latin typeface="Hiragino Sans GB W3"/>
              <a:ea typeface="Hiragino Sans GB W3"/>
              <a:cs typeface="Hiragino Sans GB W3"/>
            </a:endParaRPr>
          </a:p>
          <a:p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留学生与当地学生享有同等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福利补贴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，例如房屋补助，出行补助等</a:t>
            </a:r>
            <a:r>
              <a:rPr lang="zh-CN" altLang="en-US" sz="1400">
                <a:latin typeface="Calibri" pitchFamily="34" charset="0"/>
              </a:rPr>
              <a:t>。</a:t>
            </a:r>
            <a:endParaRPr kumimoji="1" lang="zh-CN" altLang="en-US" sz="1400">
              <a:latin typeface="Calibri" pitchFamily="34" charset="0"/>
            </a:endParaRPr>
          </a:p>
        </p:txBody>
      </p:sp>
      <p:sp>
        <p:nvSpPr>
          <p:cNvPr id="25610" name="文本框 14"/>
          <p:cNvSpPr txBox="1">
            <a:spLocks noChangeArrowheads="1"/>
          </p:cNvSpPr>
          <p:nvPr/>
        </p:nvSpPr>
        <p:spPr bwMode="auto">
          <a:xfrm>
            <a:off x="6273800" y="3314700"/>
            <a:ext cx="1108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>
                <a:solidFill>
                  <a:srgbClr val="002060"/>
                </a:solidFill>
                <a:latin typeface="Hiragino Sans GB W3"/>
                <a:ea typeface="Hiragino Sans GB W3"/>
                <a:cs typeface="Hiragino Sans GB W3"/>
              </a:rPr>
              <a:t>教育质量</a:t>
            </a:r>
          </a:p>
        </p:txBody>
      </p:sp>
      <p:sp>
        <p:nvSpPr>
          <p:cNvPr id="25611" name="文本框 15"/>
          <p:cNvSpPr txBox="1">
            <a:spLocks noChangeArrowheads="1"/>
          </p:cNvSpPr>
          <p:nvPr/>
        </p:nvSpPr>
        <p:spPr bwMode="auto">
          <a:xfrm>
            <a:off x="6273800" y="3684588"/>
            <a:ext cx="5570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法国在商科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、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核能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、艺术、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文化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、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计算机数学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专业均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处于世界前列，</a:t>
            </a:r>
            <a:endParaRPr lang="zh-CN" altLang="en-US" sz="1400">
              <a:latin typeface="Hiragino Sans GB W3"/>
              <a:ea typeface="Hiragino Sans GB W3"/>
              <a:cs typeface="Hiragino Sans GB W3"/>
            </a:endParaRPr>
          </a:p>
          <a:p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其中计算机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、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会计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、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市场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、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国贸等专业就业率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回报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高。</a:t>
            </a:r>
          </a:p>
        </p:txBody>
      </p:sp>
      <p:sp>
        <p:nvSpPr>
          <p:cNvPr id="25612" name="文本框 16"/>
          <p:cNvSpPr txBox="1">
            <a:spLocks noChangeArrowheads="1"/>
          </p:cNvSpPr>
          <p:nvPr/>
        </p:nvSpPr>
        <p:spPr bwMode="auto">
          <a:xfrm>
            <a:off x="6273800" y="4364038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>
                <a:solidFill>
                  <a:srgbClr val="002060"/>
                </a:solidFill>
                <a:latin typeface="Hiragino Sans GB W3"/>
                <a:ea typeface="Hiragino Sans GB W3"/>
                <a:cs typeface="Hiragino Sans GB W3"/>
              </a:rPr>
              <a:t>法语优势</a:t>
            </a:r>
          </a:p>
        </p:txBody>
      </p:sp>
      <p:sp>
        <p:nvSpPr>
          <p:cNvPr id="25613" name="文本框 17"/>
          <p:cNvSpPr txBox="1">
            <a:spLocks noChangeArrowheads="1"/>
          </p:cNvSpPr>
          <p:nvPr/>
        </p:nvSpPr>
        <p:spPr bwMode="auto">
          <a:xfrm>
            <a:off x="6254750" y="4686300"/>
            <a:ext cx="5751513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法语作为世界上最优美的语言，是除英语之外唯一的联合国官方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用语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，</a:t>
            </a:r>
            <a:endParaRPr lang="zh-CN" altLang="en-US" sz="1400">
              <a:latin typeface="Hiragino Sans GB W3"/>
              <a:ea typeface="Hiragino Sans GB W3"/>
              <a:cs typeface="Hiragino Sans GB W3"/>
            </a:endParaRPr>
          </a:p>
          <a:p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应用广泛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，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使用区涵盖欧洲，非洲，北美等地。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掌握一门语言就是掌握</a:t>
            </a:r>
          </a:p>
          <a:p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一门生活技能。</a:t>
            </a:r>
            <a:endParaRPr lang="zh-CN" altLang="zh-CN" sz="1400">
              <a:latin typeface="Hiragino Sans GB W3"/>
              <a:ea typeface="Hiragino Sans GB W3"/>
              <a:cs typeface="Hiragino Sans GB W3"/>
            </a:endParaRPr>
          </a:p>
        </p:txBody>
      </p:sp>
      <p:sp>
        <p:nvSpPr>
          <p:cNvPr id="25614" name="文本框 18"/>
          <p:cNvSpPr txBox="1">
            <a:spLocks noChangeArrowheads="1"/>
          </p:cNvSpPr>
          <p:nvPr/>
        </p:nvSpPr>
        <p:spPr bwMode="auto">
          <a:xfrm>
            <a:off x="6273800" y="5530850"/>
            <a:ext cx="1108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>
                <a:solidFill>
                  <a:srgbClr val="002060"/>
                </a:solidFill>
                <a:latin typeface="Hiragino Sans GB W3"/>
                <a:ea typeface="Hiragino Sans GB W3"/>
                <a:cs typeface="Hiragino Sans GB W3"/>
              </a:rPr>
              <a:t>欧盟优势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>
          <a:xfrm>
            <a:off x="0" y="-377825"/>
            <a:ext cx="10515600" cy="1325563"/>
          </a:xfrm>
        </p:spPr>
        <p:txBody>
          <a:bodyPr/>
          <a:lstStyle/>
          <a:p>
            <a:pPr eaLnBrk="1" hangingPunct="1"/>
            <a:r>
              <a:rPr kumimoji="1" lang="zh-CN" altLang="en-US" sz="1400" b="1" smtClean="0">
                <a:solidFill>
                  <a:srgbClr val="002060"/>
                </a:solidFill>
                <a:latin typeface="Hiragino Sans GB W3"/>
                <a:ea typeface="Hiragino Sans GB W3"/>
                <a:cs typeface="Hiragino Sans GB W3"/>
              </a:rPr>
              <a:t>热点问题解答</a:t>
            </a:r>
          </a:p>
        </p:txBody>
      </p:sp>
      <p:sp>
        <p:nvSpPr>
          <p:cNvPr id="26626" name="内容占位符 2"/>
          <p:cNvSpPr>
            <a:spLocks noGrp="1"/>
          </p:cNvSpPr>
          <p:nvPr>
            <p:ph sz="half" idx="1"/>
          </p:nvPr>
        </p:nvSpPr>
        <p:spPr>
          <a:xfrm>
            <a:off x="1300163" y="1933575"/>
            <a:ext cx="4829175" cy="368300"/>
          </a:xfrm>
          <a:solidFill>
            <a:srgbClr val="0D66EA"/>
          </a:solidFill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kumimoji="1" lang="zh-CN" altLang="en-US" sz="1800" smtClean="0">
                <a:solidFill>
                  <a:schemeClr val="bg1"/>
                </a:solidFill>
                <a:latin typeface="Hiragino Sans GB W3"/>
                <a:ea typeface="Hiragino Sans GB W3"/>
                <a:cs typeface="Hiragino Sans GB W3"/>
              </a:rPr>
              <a:t>学生是否都可以去法国攻读语言和专业？</a:t>
            </a: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BF03C8-4C8D-4DFC-9E13-6FCA0969087E}" type="slidenum">
              <a:rPr lang="zh-CN" altLang="en-US"/>
              <a:pPr>
                <a:defRPr/>
              </a:pPr>
              <a:t>9</a:t>
            </a:fld>
            <a:endParaRPr lang="zh-CN" altLang="en-US"/>
          </a:p>
        </p:txBody>
      </p:sp>
      <p:sp>
        <p:nvSpPr>
          <p:cNvPr id="26628" name="文本框 6"/>
          <p:cNvSpPr txBox="1">
            <a:spLocks noChangeArrowheads="1"/>
          </p:cNvSpPr>
          <p:nvPr/>
        </p:nvSpPr>
        <p:spPr bwMode="auto">
          <a:xfrm>
            <a:off x="1285875" y="2297113"/>
            <a:ext cx="91694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1400">
                <a:latin typeface="Hiragino Sans GB W3"/>
                <a:ea typeface="Hiragino Sans GB W3"/>
                <a:cs typeface="Hiragino Sans GB W3"/>
              </a:rPr>
              <a:t>赴法学习需要达到一定的语言和学习要求，但是这些要求较为基础，只要认真学习，基本都可以实现这样的条件。</a:t>
            </a:r>
          </a:p>
        </p:txBody>
      </p:sp>
      <p:sp>
        <p:nvSpPr>
          <p:cNvPr id="26629" name="文本框 7"/>
          <p:cNvSpPr txBox="1">
            <a:spLocks noChangeArrowheads="1"/>
          </p:cNvSpPr>
          <p:nvPr/>
        </p:nvSpPr>
        <p:spPr bwMode="auto">
          <a:xfrm>
            <a:off x="1285875" y="3041650"/>
            <a:ext cx="4843463" cy="366713"/>
          </a:xfrm>
          <a:prstGeom prst="rect">
            <a:avLst/>
          </a:prstGeom>
          <a:solidFill>
            <a:srgbClr val="0D66E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>
                <a:solidFill>
                  <a:schemeClr val="bg1"/>
                </a:solidFill>
                <a:latin typeface="Hiragino Sans GB W3"/>
                <a:ea typeface="Hiragino Sans GB W3"/>
                <a:cs typeface="Hiragino Sans GB W3"/>
              </a:rPr>
              <a:t>在中国和法国学习的学费和生活费如何？</a:t>
            </a:r>
          </a:p>
        </p:txBody>
      </p:sp>
      <p:sp>
        <p:nvSpPr>
          <p:cNvPr id="26630" name="文本框 8"/>
          <p:cNvSpPr txBox="1">
            <a:spLocks noChangeArrowheads="1"/>
          </p:cNvSpPr>
          <p:nvPr/>
        </p:nvSpPr>
        <p:spPr bwMode="auto">
          <a:xfrm>
            <a:off x="1250950" y="3424238"/>
            <a:ext cx="9526588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1400">
                <a:latin typeface="Hiragino Sans GB W3"/>
                <a:ea typeface="Hiragino Sans GB W3"/>
                <a:cs typeface="Hiragino Sans GB W3"/>
              </a:rPr>
              <a:t>费用主要包括两方面：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国内课程费</a:t>
            </a:r>
            <a:r>
              <a:rPr lang="en-US" altLang="zh-CN" sz="1400">
                <a:latin typeface="Hiragino Sans GB W3"/>
                <a:ea typeface="Hiragino Sans GB W3"/>
                <a:cs typeface="Hiragino Sans GB W3"/>
              </a:rPr>
              <a:t>15000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人民币，项目费</a:t>
            </a:r>
            <a:r>
              <a:rPr lang="en-US" altLang="zh-CN" sz="1400">
                <a:latin typeface="Hiragino Sans GB W3"/>
                <a:ea typeface="Hiragino Sans GB W3"/>
                <a:cs typeface="Hiragino Sans GB W3"/>
              </a:rPr>
              <a:t>10000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人民币（不包含公证费，翻译费，签证费）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。</a:t>
            </a:r>
            <a:r>
              <a:rPr lang="en-US" altLang="zh-CN" sz="1400">
                <a:latin typeface="Hiragino Sans GB W3"/>
                <a:ea typeface="Hiragino Sans GB W3"/>
                <a:cs typeface="Hiragino Sans GB W3"/>
              </a:rPr>
              <a:t>20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人以上两项合计费用可优惠至</a:t>
            </a:r>
            <a:r>
              <a:rPr lang="en-US" altLang="zh-CN" sz="1400">
                <a:latin typeface="Hiragino Sans GB W3"/>
                <a:ea typeface="Hiragino Sans GB W3"/>
                <a:cs typeface="Hiragino Sans GB W3"/>
              </a:rPr>
              <a:t>15000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元。</a:t>
            </a:r>
          </a:p>
          <a:p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法国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一年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学习费用，学费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语言学校</a:t>
            </a:r>
            <a:r>
              <a:rPr lang="en-US" altLang="zh-CN" sz="1400">
                <a:latin typeface="Hiragino Sans GB W3"/>
                <a:ea typeface="Hiragino Sans GB W3"/>
                <a:cs typeface="Hiragino Sans GB W3"/>
              </a:rPr>
              <a:t>2500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欧（约</a:t>
            </a:r>
            <a:r>
              <a:rPr lang="en-US" altLang="zh-CN" sz="1400">
                <a:latin typeface="Hiragino Sans GB W3"/>
                <a:ea typeface="Hiragino Sans GB W3"/>
                <a:cs typeface="Hiragino Sans GB W3"/>
              </a:rPr>
              <a:t>19000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人民币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），大学本科、研究生免学费，只需缴纳注册费约</a:t>
            </a:r>
            <a:r>
              <a:rPr lang="en-US" altLang="zh-CN" sz="1400">
                <a:latin typeface="Hiragino Sans GB W3"/>
                <a:ea typeface="Hiragino Sans GB W3"/>
                <a:cs typeface="Hiragino Sans GB W3"/>
              </a:rPr>
              <a:t>400</a:t>
            </a:r>
            <a:r>
              <a:rPr lang="zh-CN" altLang="en-US" sz="1400">
                <a:latin typeface="Hiragino Sans GB W3"/>
                <a:ea typeface="Hiragino Sans GB W3"/>
                <a:cs typeface="Hiragino Sans GB W3"/>
              </a:rPr>
              <a:t>欧。</a:t>
            </a:r>
          </a:p>
          <a:p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生活费</a:t>
            </a:r>
            <a:r>
              <a:rPr lang="en-US" altLang="zh-CN" sz="1400">
                <a:latin typeface="Hiragino Sans GB W3"/>
                <a:ea typeface="Hiragino Sans GB W3"/>
                <a:cs typeface="Hiragino Sans GB W3"/>
              </a:rPr>
              <a:t>40000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人民币。（按汇率</a:t>
            </a:r>
            <a:r>
              <a:rPr lang="en-US" altLang="zh-CN" sz="1400">
                <a:latin typeface="Hiragino Sans GB W3"/>
                <a:ea typeface="Hiragino Sans GB W3"/>
                <a:cs typeface="Hiragino Sans GB W3"/>
              </a:rPr>
              <a:t>7.35</a:t>
            </a:r>
            <a:r>
              <a:rPr lang="zh-CN" altLang="zh-CN" sz="1400">
                <a:latin typeface="Hiragino Sans GB W3"/>
                <a:ea typeface="Hiragino Sans GB W3"/>
                <a:cs typeface="Hiragino Sans GB W3"/>
              </a:rPr>
              <a:t>计算）</a:t>
            </a:r>
          </a:p>
        </p:txBody>
      </p:sp>
      <p:sp>
        <p:nvSpPr>
          <p:cNvPr id="26631" name="文本框 9"/>
          <p:cNvSpPr txBox="1">
            <a:spLocks noChangeArrowheads="1"/>
          </p:cNvSpPr>
          <p:nvPr/>
        </p:nvSpPr>
        <p:spPr bwMode="auto">
          <a:xfrm>
            <a:off x="1300163" y="4479925"/>
            <a:ext cx="4229100" cy="369888"/>
          </a:xfrm>
          <a:prstGeom prst="rect">
            <a:avLst/>
          </a:prstGeom>
          <a:solidFill>
            <a:srgbClr val="0D66E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>
                <a:solidFill>
                  <a:schemeClr val="bg1"/>
                </a:solidFill>
                <a:latin typeface="Hiragino Sans GB W3"/>
                <a:ea typeface="Hiragino Sans GB W3"/>
                <a:cs typeface="Hiragino Sans GB W3"/>
              </a:rPr>
              <a:t>参加中法项目国外期间住宿情况如何？</a:t>
            </a:r>
          </a:p>
        </p:txBody>
      </p:sp>
      <p:sp>
        <p:nvSpPr>
          <p:cNvPr id="26632" name="文本框 10"/>
          <p:cNvSpPr txBox="1">
            <a:spLocks noChangeArrowheads="1"/>
          </p:cNvSpPr>
          <p:nvPr/>
        </p:nvSpPr>
        <p:spPr bwMode="auto">
          <a:xfrm>
            <a:off x="1250950" y="4895850"/>
            <a:ext cx="69040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1400">
                <a:latin typeface="Hiragino Sans GB W3"/>
                <a:ea typeface="Hiragino Sans GB W3"/>
                <a:cs typeface="Hiragino Sans GB W3"/>
              </a:rPr>
              <a:t>在法学习期间，法国合作高校将帮助学生安排学生公寓，居住环境安全、交通便捷。</a:t>
            </a:r>
          </a:p>
        </p:txBody>
      </p:sp>
      <p:sp>
        <p:nvSpPr>
          <p:cNvPr id="26633" name="文本框 11"/>
          <p:cNvSpPr txBox="1">
            <a:spLocks noChangeArrowheads="1"/>
          </p:cNvSpPr>
          <p:nvPr/>
        </p:nvSpPr>
        <p:spPr bwMode="auto">
          <a:xfrm>
            <a:off x="1250950" y="5416550"/>
            <a:ext cx="4229100" cy="368300"/>
          </a:xfrm>
          <a:prstGeom prst="rect">
            <a:avLst/>
          </a:prstGeom>
          <a:solidFill>
            <a:srgbClr val="0D66E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>
                <a:solidFill>
                  <a:schemeClr val="bg1"/>
                </a:solidFill>
                <a:latin typeface="Hiragino Sans GB W3"/>
                <a:ea typeface="Hiragino Sans GB W3"/>
                <a:cs typeface="Hiragino Sans GB W3"/>
              </a:rPr>
              <a:t>中法项目学生就业形势如何？</a:t>
            </a:r>
          </a:p>
        </p:txBody>
      </p:sp>
      <p:sp>
        <p:nvSpPr>
          <p:cNvPr id="26634" name="文本框 12"/>
          <p:cNvSpPr txBox="1">
            <a:spLocks noChangeArrowheads="1"/>
          </p:cNvSpPr>
          <p:nvPr/>
        </p:nvSpPr>
        <p:spPr bwMode="auto">
          <a:xfrm>
            <a:off x="1250950" y="5872163"/>
            <a:ext cx="9099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1400">
                <a:latin typeface="Hiragino Sans GB W3"/>
                <a:ea typeface="Hiragino Sans GB W3"/>
                <a:cs typeface="Hiragino Sans GB W3"/>
              </a:rPr>
              <a:t>专科升本科后毕业生可以有多元化的选择。本科毕业生可以选择继续攻读硕士，也可以选择去世界一流商学院。</a:t>
            </a:r>
          </a:p>
          <a:p>
            <a:r>
              <a:rPr kumimoji="1" lang="zh-CN" altLang="en-US" sz="1400">
                <a:latin typeface="Hiragino Sans GB W3"/>
                <a:ea typeface="Hiragino Sans GB W3"/>
                <a:cs typeface="Hiragino Sans GB W3"/>
              </a:rPr>
              <a:t>本硕连读的毕业生因具有独特的法语优势、坚实的专业基础和独特的国际化视野，所以具有很强的就业竞争力。</a:t>
            </a:r>
          </a:p>
        </p:txBody>
      </p:sp>
      <p:sp>
        <p:nvSpPr>
          <p:cNvPr id="26635" name="文本框 13"/>
          <p:cNvSpPr txBox="1">
            <a:spLocks noChangeArrowheads="1"/>
          </p:cNvSpPr>
          <p:nvPr/>
        </p:nvSpPr>
        <p:spPr bwMode="auto">
          <a:xfrm>
            <a:off x="1300163" y="714375"/>
            <a:ext cx="4214812" cy="368300"/>
          </a:xfrm>
          <a:prstGeom prst="rect">
            <a:avLst/>
          </a:prstGeom>
          <a:solidFill>
            <a:srgbClr val="0D66EA"/>
          </a:solidFill>
          <a:ln w="9525">
            <a:solidFill>
              <a:srgbClr val="0F66E7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>
                <a:solidFill>
                  <a:schemeClr val="bg1"/>
                </a:solidFill>
                <a:latin typeface="Hiragino Sans GB W3"/>
                <a:ea typeface="Hiragino Sans GB W3"/>
                <a:cs typeface="Hiragino Sans GB W3"/>
              </a:rPr>
              <a:t>中学没有学过法语的考生可以参加么？</a:t>
            </a:r>
          </a:p>
        </p:txBody>
      </p:sp>
      <p:sp>
        <p:nvSpPr>
          <p:cNvPr id="26636" name="文本框 14"/>
          <p:cNvSpPr txBox="1">
            <a:spLocks noChangeArrowheads="1"/>
          </p:cNvSpPr>
          <p:nvPr/>
        </p:nvSpPr>
        <p:spPr bwMode="auto">
          <a:xfrm>
            <a:off x="1285875" y="1108075"/>
            <a:ext cx="79041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1400">
                <a:latin typeface="Hiragino Sans GB W3"/>
                <a:ea typeface="Hiragino Sans GB W3"/>
                <a:cs typeface="Hiragino Sans GB W3"/>
              </a:rPr>
              <a:t>可以。招收的学生可以是零基础，会安排有专门的法语课程，保障学生具备使用法语进行日常交流</a:t>
            </a:r>
          </a:p>
          <a:p>
            <a:r>
              <a:rPr kumimoji="1" lang="zh-CN" altLang="en-US" sz="1400">
                <a:latin typeface="Hiragino Sans GB W3"/>
                <a:ea typeface="Hiragino Sans GB W3"/>
                <a:cs typeface="Hiragino Sans GB W3"/>
              </a:rPr>
              <a:t>和学习的专业课程的能力。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</TotalTime>
  <Words>2208</Words>
  <Application>Microsoft Macintosh PowerPoint</Application>
  <PresentationFormat>自定义</PresentationFormat>
  <Paragraphs>210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Arial</vt:lpstr>
      <vt:lpstr>宋体</vt:lpstr>
      <vt:lpstr>Calibri Light</vt:lpstr>
      <vt:lpstr>Calibri</vt:lpstr>
      <vt:lpstr>Hiragino Sans GB W3</vt:lpstr>
      <vt:lpstr>Office 主题</vt:lpstr>
      <vt:lpstr>幻灯片 1</vt:lpstr>
      <vt:lpstr>学院介绍</vt:lpstr>
      <vt:lpstr>学院介绍</vt:lpstr>
      <vt:lpstr>学院介绍</vt:lpstr>
      <vt:lpstr>培养模式      </vt:lpstr>
      <vt:lpstr> 培养模式</vt:lpstr>
      <vt:lpstr>师资保障</vt:lpstr>
      <vt:lpstr>国际交流</vt:lpstr>
      <vt:lpstr>热点问题解答</vt:lpstr>
      <vt:lpstr>幻灯片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hoye25113</dc:creator>
  <cp:lastModifiedBy>NTKO</cp:lastModifiedBy>
  <cp:revision>105</cp:revision>
  <cp:lastPrinted>2016-04-25T01:27:56Z</cp:lastPrinted>
  <dcterms:created xsi:type="dcterms:W3CDTF">2016-04-22T06:26:45Z</dcterms:created>
  <dcterms:modified xsi:type="dcterms:W3CDTF">2016-04-29T00:38:03Z</dcterms:modified>
</cp:coreProperties>
</file>